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3" r:id="rId1"/>
  </p:sldMasterIdLst>
  <p:notesMasterIdLst>
    <p:notesMasterId r:id="rId18"/>
  </p:notesMasterIdLst>
  <p:sldIdLst>
    <p:sldId id="306" r:id="rId2"/>
    <p:sldId id="310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302" r:id="rId13"/>
    <p:sldId id="303" r:id="rId14"/>
    <p:sldId id="304" r:id="rId15"/>
    <p:sldId id="305" r:id="rId16"/>
    <p:sldId id="309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FF0000"/>
    <a:srgbClr val="FF99FF"/>
    <a:srgbClr val="FFFFCC"/>
    <a:srgbClr val="0000CC"/>
    <a:srgbClr val="CC00CC"/>
    <a:srgbClr val="CC0099"/>
    <a:srgbClr val="86EA7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484" autoAdjust="0"/>
  </p:normalViewPr>
  <p:slideViewPr>
    <p:cSldViewPr>
      <p:cViewPr varScale="1">
        <p:scale>
          <a:sx n="62" d="100"/>
          <a:sy n="62" d="100"/>
        </p:scale>
        <p:origin x="-159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6B54A2BC-A832-4D50-8440-AB5AF87AA9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B931C64A-C307-4E12-A68F-4168838D06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8116665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FA55F-E063-45FA-9B9A-3ECEA202A3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899828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8671A-0DEE-4804-8F94-751384A95D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470418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D1E3AFA-8C1F-4420-BBDF-66A911FE00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313966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DC4AFA8-A749-4C2E-AE1A-04212FDD2C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2293556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6731637-7E45-453B-8212-4F8D6DADB2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550479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99D37-3A57-4689-BC18-E53730D745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188984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49C2E8E2-6D2D-4030-B3D1-D0BA0B8D09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4895676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E1793-82FB-465D-9FF1-30AB7E5215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944769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13315-88C5-420E-82D4-8F1D38F096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114345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A8161-C1C0-405A-834A-97BE3C9147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577134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C909D-4625-480A-BCD8-55C96C35EF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915513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1D343-5C30-47A4-A23D-094E191311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965627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EF9CDC4-5176-48AA-9825-B803792F92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627703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045C75"/>
                </a:solidFill>
              </a:defRPr>
            </a:lvl1pPr>
          </a:lstStyle>
          <a:p>
            <a:pPr>
              <a:defRPr/>
            </a:pPr>
            <a:fld id="{5A2BA941-EEC4-4604-8D8F-960A81CE6B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44" r:id="rId2"/>
    <p:sldLayoutId id="2147483953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4" r:id="rId9"/>
    <p:sldLayoutId id="2147483950" r:id="rId10"/>
    <p:sldLayoutId id="2147483951" r:id="rId11"/>
    <p:sldLayoutId id="2147483955" r:id="rId12"/>
    <p:sldLayoutId id="2147483956" r:id="rId13"/>
    <p:sldLayoutId id="2147483957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anose="05020102010507070707" pitchFamily="18" charset="2"/>
              <a:buNone/>
            </a:pPr>
            <a:r>
              <a:rPr lang="sr-Cyrl-CS" altLang="en-US" sz="5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Вежба:</a:t>
            </a:r>
          </a:p>
          <a:p>
            <a:pPr algn="ctr" eaLnBrk="1" hangingPunct="1">
              <a:buNone/>
            </a:pPr>
            <a:r>
              <a:rPr lang="sr-Cyrl-CS" sz="5400" b="1" dirty="0">
                <a:latin typeface="Arial" pitchFamily="34" charset="0"/>
                <a:cs typeface="Arial" pitchFamily="34" charset="0"/>
              </a:rPr>
              <a:t>РОДОСЛОВНА </a:t>
            </a:r>
            <a:br>
              <a:rPr lang="sr-Cyrl-CS" sz="5400" b="1" dirty="0">
                <a:latin typeface="Arial" pitchFamily="34" charset="0"/>
                <a:cs typeface="Arial" pitchFamily="34" charset="0"/>
              </a:rPr>
            </a:br>
            <a:r>
              <a:rPr lang="sr-Cyrl-CS" sz="5400" b="1" dirty="0" smtClean="0">
                <a:latin typeface="Arial" pitchFamily="34" charset="0"/>
                <a:cs typeface="Arial" pitchFamily="34" charset="0"/>
              </a:rPr>
              <a:t>- ГЕНЕАЛОШКА </a:t>
            </a:r>
            <a:r>
              <a:rPr lang="sr-Cyrl-CS" sz="5400" b="1" dirty="0">
                <a:latin typeface="Arial" pitchFamily="34" charset="0"/>
                <a:cs typeface="Arial" pitchFamily="34" charset="0"/>
              </a:rPr>
              <a:t>СТАБЛА</a:t>
            </a:r>
            <a:endParaRPr lang="en-US" altLang="en-US" sz="5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526"/>
    </mc:Choice>
    <mc:Fallback>
      <p:transition spd="slow" advTm="20526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eaLnBrk="1" hangingPunct="1"/>
            <a: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sr-Cyrl-C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Аутозомно-рецесивни тип (АР)</a:t>
            </a:r>
            <a:endParaRPr lang="en-US" altLang="en-US" sz="3200" b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19200"/>
            <a:ext cx="8915400" cy="259080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sr-Cyrl-CS" sz="2400" dirty="0" smtClean="0">
                <a:latin typeface="Arial" pitchFamily="34" charset="0"/>
                <a:cs typeface="Arial" pitchFamily="34" charset="0"/>
              </a:rPr>
              <a:t>- Болест </a:t>
            </a:r>
            <a:r>
              <a:rPr lang="sr-Cyrl-CS" sz="2400" i="1" u="sng" dirty="0" smtClean="0">
                <a:latin typeface="Arial" pitchFamily="34" charset="0"/>
                <a:cs typeface="Arial" pitchFamily="34" charset="0"/>
              </a:rPr>
              <a:t>прескаче генерације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sr-Cyrl-CS" sz="2400" dirty="0" smtClean="0">
                <a:latin typeface="Arial" pitchFamily="34" charset="0"/>
                <a:cs typeface="Arial" pitchFamily="34" charset="0"/>
              </a:rPr>
              <a:t>- Једнако обољевају и мушки и женски чланови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sr-Cyrl-RS" sz="2400" dirty="0" smtClean="0">
                <a:latin typeface="Arial" pitchFamily="34" charset="0"/>
                <a:cs typeface="Arial" pitchFamily="34" charset="0"/>
              </a:rPr>
              <a:t>- нпр.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sr-Cyrl-CS" sz="2400" dirty="0" smtClean="0">
                <a:latin typeface="Arial" pitchFamily="34" charset="0"/>
                <a:cs typeface="Arial" pitchFamily="34" charset="0"/>
              </a:rPr>
              <a:t>лбинизам и кратковидост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sr-Cyrl-RS" sz="2400" b="1" dirty="0" smtClean="0">
                <a:latin typeface="Arial" pitchFamily="34" charset="0"/>
                <a:cs typeface="Arial" pitchFamily="34" charset="0"/>
              </a:rPr>
              <a:t>- Генотипови </a:t>
            </a:r>
            <a:r>
              <a:rPr lang="sr-Cyrl-CS" sz="2400" b="1" dirty="0" smtClean="0">
                <a:latin typeface="Arial" pitchFamily="34" charset="0"/>
                <a:cs typeface="Arial" pitchFamily="34" charset="0"/>
              </a:rPr>
              <a:t>у АР типу наслеђивања: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sr-Cyrl-CS" sz="2400" dirty="0" smtClean="0">
                <a:latin typeface="Arial" pitchFamily="34" charset="0"/>
                <a:cs typeface="Arial" pitchFamily="34" charset="0"/>
              </a:rPr>
              <a:t>АА; Аа- здраве особе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;</a:t>
            </a:r>
            <a:r>
              <a:rPr lang="sr-Cyrl-CS" sz="2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sr-Cyrl-C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аа- оболеле особе</a:t>
            </a:r>
            <a:endParaRPr lang="en-US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9156" name="Picture 4" descr="23_0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38400" y="3962400"/>
            <a:ext cx="4724400" cy="2895600"/>
          </a:xfr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6619"/>
    </mc:Choice>
    <mc:Fallback>
      <p:transition spd="slow" advTm="26619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sr-Cyrl-C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Полно-рецесивно наслеђивање везано за </a:t>
            </a:r>
            <a:r>
              <a:rPr lang="sr-Latn-C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sr-Cyrl-C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хромозом</a:t>
            </a:r>
            <a:endParaRPr lang="en-US" altLang="en-US" sz="3200" b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752600"/>
            <a:ext cx="8991600" cy="4800600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C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Рецесивни алел на </a:t>
            </a:r>
            <a:r>
              <a:rPr lang="sr-Latn-C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sr-Cyrl-C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 полном хромозому 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узрочник болести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Cyrl-CS" altLang="en-US" sz="2400" b="1" i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Чешће обољевају мушкарци</a:t>
            </a:r>
            <a:r>
              <a:rPr lang="sr-Latn-CS" altLang="en-US" sz="2400" b="1" i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en-US" sz="2400" b="1" i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Latn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sr-Latn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хемизиготно испољавање штетног алела)</a:t>
            </a:r>
          </a:p>
          <a:p>
            <a:pPr eaLnBrk="1" hangingPunct="1">
              <a:buFontTx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eaLnBrk="1" hangingPunct="1">
              <a:buFontTx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 нпр. хемофилија и далтонизам</a:t>
            </a:r>
            <a:endParaRPr lang="sr-Latn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XY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здрави  мушкарци; 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XX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-здраве  жене;</a:t>
            </a:r>
          </a:p>
          <a:p>
            <a:pPr eaLnBrk="1" hangingPunct="1">
              <a:buFontTx/>
              <a:buNone/>
            </a:pP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sr-Cyrl-C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sr-Latn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-здраве жене преносиоци болести; </a:t>
            </a:r>
            <a:r>
              <a:rPr lang="sr-Latn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sr-Latn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*-оболеле жене</a:t>
            </a:r>
          </a:p>
          <a:p>
            <a:pPr eaLnBrk="1" hangingPunct="1">
              <a:buFontTx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4520"/>
    </mc:Choice>
    <mc:Fallback>
      <p:transition spd="slow" advTm="6452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763000" cy="1219200"/>
          </a:xfrm>
        </p:spPr>
        <p:txBody>
          <a:bodyPr/>
          <a:lstStyle/>
          <a:p>
            <a:pPr algn="ctr" eaLnBrk="1" hangingPunct="1"/>
            <a: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sr-Cyrl-C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Полно-доминантно везано за </a:t>
            </a:r>
            <a:r>
              <a:rPr lang="en-U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хромозом наслеђивање</a:t>
            </a:r>
            <a:endParaRPr lang="en-US" altLang="en-US" sz="3200" b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828800"/>
            <a:ext cx="8991600" cy="2057400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C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Доминантни алел на </a:t>
            </a:r>
            <a:r>
              <a:rPr lang="sr-Latn-C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sr-Cyrl-C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 полном хромозому 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је узрочник болести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једној генерацији оболи отац, а у другој ћерка</a:t>
            </a:r>
          </a:p>
          <a:p>
            <a:pPr eaLnBrk="1" hangingPunct="1">
              <a:buFontTx/>
              <a:buNone/>
            </a:pPr>
            <a:endParaRPr lang="sr-Cyrl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252" name="Picture 5" descr="smallped_x_do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05400" y="3200400"/>
            <a:ext cx="3687763" cy="3657600"/>
          </a:xfrm>
          <a:noFill/>
        </p:spPr>
      </p:pic>
      <p:sp>
        <p:nvSpPr>
          <p:cNvPr id="53253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3886200"/>
            <a:ext cx="4419600" cy="2514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Нпр: 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рахитис резистентан на витамин D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1265"/>
    </mc:Choice>
    <mc:Fallback>
      <p:transition spd="slow" advTm="41265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Полно-доминантно везано за </a:t>
            </a:r>
            <a:b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хромозом наслеђивање</a:t>
            </a:r>
            <a:endParaRPr lang="en-US" altLang="en-US" sz="3200" b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42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05013" y="2605088"/>
            <a:ext cx="5133975" cy="3048000"/>
          </a:xfr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2124"/>
    </mc:Choice>
    <mc:Fallback>
      <p:transition spd="slow" advTm="22124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8229600" cy="609600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sr-Cyrl-C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Наслеђивање везано за </a:t>
            </a:r>
            <a:r>
              <a:rPr lang="sr-Latn-C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sr-Cyrl-C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хромозом</a:t>
            </a:r>
            <a:endParaRPr lang="en-US" altLang="en-US" sz="3200" b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752600"/>
            <a:ext cx="9144000" cy="1524000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sr-Cyrl-C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лел на </a:t>
            </a:r>
            <a:r>
              <a:rPr lang="sr-Latn-C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sr-Cyrl-C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 полном хромозому 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је узрочник болести</a:t>
            </a:r>
          </a:p>
          <a:p>
            <a:pPr eaLnBrk="1" hangingPunct="1">
              <a:buFontTx/>
              <a:buNone/>
            </a:pP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Нп</a:t>
            </a:r>
            <a:r>
              <a:rPr lang="sr-Cyrl-C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р. 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ген за длакавост ушију  </a:t>
            </a:r>
          </a:p>
        </p:txBody>
      </p:sp>
      <p:pic>
        <p:nvPicPr>
          <p:cNvPr id="55300" name="Picture 4" descr="smallped_y_linked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0" y="3657600"/>
            <a:ext cx="3200400" cy="2971800"/>
          </a:xfr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8142"/>
    </mc:Choice>
    <mc:Fallback>
      <p:transition spd="slow" advTm="18142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</a:t>
            </a:r>
            <a:r>
              <a:rPr lang="sr-Cyrl-C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Наслеђивање ограничено полом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sz="quarter" idx="2"/>
          </p:nvPr>
        </p:nvSpPr>
        <p:spPr>
          <a:xfrm>
            <a:off x="533400" y="1828800"/>
            <a:ext cx="8153400" cy="4038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C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Експресија појединих 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гена на аутозомним хромозомима </a:t>
            </a: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зависи од полних хормона</a:t>
            </a:r>
            <a:r>
              <a:rPr lang="sr-Cyrl-CS" altLang="en-US" sz="2400" b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sr-Cyrl-CS" altLang="en-US" sz="2400" b="1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 Нпр. </a:t>
            </a: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ген за ћелавост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Да би се </a:t>
            </a:r>
            <a:r>
              <a:rPr lang="sr-Cyrl-C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ћелавос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т испољила код </a:t>
            </a:r>
            <a:r>
              <a:rPr lang="sr-Cyrl-C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жена 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потребно је да је ген у </a:t>
            </a:r>
            <a:r>
              <a:rPr lang="sr-Cyrl-C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хомозиготном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стању, а код </a:t>
            </a:r>
            <a:r>
              <a:rPr lang="sr-Cyrl-C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мушкараца показује карактер доминантно</a:t>
            </a:r>
            <a:r>
              <a:rPr lang="sr-Cyrl-C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г </a:t>
            </a:r>
            <a:r>
              <a:rPr lang="sr-Cyrl-C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гена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вероватно због присуства </a:t>
            </a:r>
            <a:r>
              <a:rPr lang="sr-Cyrl-C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андрогена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1946"/>
    </mc:Choice>
    <mc:Fallback>
      <p:transition spd="slow" advTm="31946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87" y="1546860"/>
            <a:ext cx="8229600" cy="2438400"/>
          </a:xfrm>
        </p:spPr>
        <p:txBody>
          <a:bodyPr/>
          <a:lstStyle/>
          <a:p>
            <a:pPr algn="ctr"/>
            <a:r>
              <a:rPr lang="sr-Cyrl-RS" sz="2400" dirty="0" smtClean="0">
                <a:solidFill>
                  <a:schemeClr val="tx1"/>
                </a:solidFill>
              </a:rPr>
              <a:t>Оливера Милошевић-Ђорђевић</a:t>
            </a:r>
            <a:br>
              <a:rPr lang="sr-Cyrl-RS" sz="2400" dirty="0" smtClean="0">
                <a:solidFill>
                  <a:schemeClr val="tx1"/>
                </a:solidFill>
              </a:rPr>
            </a:br>
            <a:r>
              <a:rPr lang="sr-Cyrl-RS" sz="2400" dirty="0" smtClean="0">
                <a:solidFill>
                  <a:schemeClr val="tx1"/>
                </a:solidFill>
              </a:rPr>
              <a:t>Драгослав Маринковић</a:t>
            </a:r>
            <a:r>
              <a:rPr lang="sr-Latn-RS" sz="2400" dirty="0" smtClean="0">
                <a:solidFill>
                  <a:schemeClr val="tx1"/>
                </a:solidFill>
              </a:rPr>
              <a:t/>
            </a:r>
            <a:br>
              <a:rPr lang="sr-Latn-RS" sz="2400" dirty="0" smtClean="0">
                <a:solidFill>
                  <a:schemeClr val="tx1"/>
                </a:solidFill>
              </a:rPr>
            </a:br>
            <a:r>
              <a:rPr lang="sr-Cyrl-RS" sz="2400" dirty="0" smtClean="0">
                <a:solidFill>
                  <a:schemeClr val="tx1"/>
                </a:solidFill>
              </a:rPr>
              <a:t/>
            </a:r>
            <a:br>
              <a:rPr lang="sr-Cyrl-RS" sz="2400" dirty="0" smtClean="0">
                <a:solidFill>
                  <a:schemeClr val="tx1"/>
                </a:solidFill>
              </a:rPr>
            </a:br>
            <a:r>
              <a:rPr lang="sr-Cyrl-RS" sz="3600" dirty="0" smtClean="0">
                <a:solidFill>
                  <a:schemeClr val="tx1"/>
                </a:solidFill>
              </a:rPr>
              <a:t>ЗБИРКА РЕШЕНИХ ЗАДАТАКА ИЗ ГЕНЕТИКЕ ЗА СТУДЕНТЕ МЕДИЦИНСКОГ ФАКУЛТЕТА</a:t>
            </a:r>
            <a:endParaRPr lang="sr-Latn-RS" sz="36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029200"/>
            <a:ext cx="8382000" cy="1371600"/>
          </a:xfrm>
        </p:spPr>
        <p:txBody>
          <a:bodyPr/>
          <a:lstStyle/>
          <a:p>
            <a:r>
              <a:rPr lang="sr-Latn-RS" dirty="0" smtClean="0"/>
              <a:t>6</a:t>
            </a:r>
            <a:r>
              <a:rPr lang="sr-Cyrl-RS" dirty="0" smtClean="0"/>
              <a:t>. поглавље: Израда и анализа генеалошких стабала</a:t>
            </a:r>
            <a:endParaRPr lang="sr-Latn-RS" dirty="0" smtClean="0"/>
          </a:p>
          <a:p>
            <a:pPr marL="0" indent="0">
              <a:buNone/>
            </a:pPr>
            <a:r>
              <a:rPr lang="sr-Cyrl-RS" dirty="0" smtClean="0"/>
              <a:t>      Задаци </a:t>
            </a:r>
            <a:r>
              <a:rPr lang="sr-Cyrl-RS" dirty="0"/>
              <a:t>број 6.1, 6.3, 6.6, 6.8,6.9 </a:t>
            </a:r>
            <a:endParaRPr lang="sr-Latn-R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087" y="-206001"/>
            <a:ext cx="8230313" cy="201185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810645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9906"/>
    </mc:Choice>
    <mc:Fallback>
      <p:transition spd="slow" advTm="39906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 noChangeArrowheads="1"/>
          </p:cNvSpPr>
          <p:nvPr>
            <p:ph idx="1"/>
          </p:nvPr>
        </p:nvSpPr>
        <p:spPr>
          <a:xfrm>
            <a:off x="0" y="914400"/>
            <a:ext cx="9144000" cy="4876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eaLnBrk="1" hangingPunct="1">
              <a:buFontTx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Cyrl-C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У хуманој генетици коришћење класичних метода није могуће због:</a:t>
            </a:r>
          </a:p>
          <a:p>
            <a:pPr eaLnBrk="1" hangingPunct="1">
              <a:buFontTx/>
              <a:buChar char="-"/>
            </a:pPr>
            <a:endParaRPr lang="sr-Cyrl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дугачак период генерације;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мали број потомака;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немогуће је вршити наменска укрштања.</a:t>
            </a:r>
          </a:p>
          <a:p>
            <a:pPr eaLnBrk="1" hangingPunct="1">
              <a:buFontTx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18163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3677"/>
    </mc:Choice>
    <mc:Fallback>
      <p:transition spd="slow" advTm="23677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idx="1"/>
          </p:nvPr>
        </p:nvSpPr>
        <p:spPr>
          <a:xfrm>
            <a:off x="381000" y="1143000"/>
            <a:ext cx="82296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- За одређивање типа наслеђивања неких аномалија или болести усвојен је </a:t>
            </a: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 РОДОСЛОВНИХ СТАБАЛА.</a:t>
            </a:r>
            <a:endParaRPr lang="en-US" altLang="en-US" sz="2400" b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Cyrl-CS" altLang="en-US" sz="2400" b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- Треба имати податке за што већи број потомака (за 7 генерација).</a:t>
            </a:r>
          </a:p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  - Сви чланови једне породице се означавају симболима.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3905"/>
    </mc:Choice>
    <mc:Fallback>
      <p:transition spd="slow" advTm="53905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85800"/>
            <a:ext cx="4724400" cy="2819400"/>
          </a:xfrm>
        </p:spPr>
        <p:txBody>
          <a:bodyPr/>
          <a:lstStyle/>
          <a:p>
            <a:pPr algn="ctr" eaLnBrk="1" hangingPunct="1"/>
            <a: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Симболи за цртање </a:t>
            </a:r>
            <a:b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родословног стабла</a:t>
            </a:r>
            <a:r>
              <a:rPr lang="sr-Cyrl-CS" altLang="en-US" sz="32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en-US" sz="320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3011" name="Picture 3" descr="03_1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69"/>
          <a:stretch>
            <a:fillRect/>
          </a:stretch>
        </p:blipFill>
        <p:spPr>
          <a:xfrm>
            <a:off x="4800600" y="304800"/>
            <a:ext cx="4138613" cy="6400800"/>
          </a:xfr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6757"/>
    </mc:Choice>
    <mc:Fallback>
      <p:transition spd="slow" advTm="86757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Rodoslovno%20stablo%2011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1371600"/>
            <a:ext cx="6019800" cy="4191000"/>
          </a:xfrm>
          <a:noFill/>
        </p:spPr>
      </p:pic>
      <p:sp>
        <p:nvSpPr>
          <p:cNvPr id="440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sr-Cyrl-CS" altLang="en-US" sz="2800" smtClean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altLang="en-US" sz="2800" smtClean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altLang="en-US" sz="2800" smtClean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altLang="en-US" sz="2800" smtClean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altLang="en-US" sz="2800" smtClean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altLang="en-US" sz="2800" smtClean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altLang="en-US" sz="2800" smtClean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altLang="en-US" sz="2800" smtClean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sr-Cyrl-CS" altLang="en-US" sz="2800" smtClean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altLang="en-US" sz="2800" smtClean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altLang="en-US" sz="2800" smtClean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altLang="en-US" sz="2800" smtClean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2800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9109"/>
    </mc:Choice>
    <mc:Fallback>
      <p:transition spd="slow" advTm="19109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467600" cy="1143000"/>
          </a:xfrm>
        </p:spPr>
        <p:txBody>
          <a:bodyPr/>
          <a:lstStyle/>
          <a:p>
            <a:pPr eaLnBrk="1" hangingPunct="1"/>
            <a: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Одговорити на два питања:</a:t>
            </a:r>
            <a:endParaRPr lang="en-US" altLang="en-US" sz="3200" b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229600" cy="4038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sr-Cyrl-CS" alt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Cyrl-C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Какав је однос оболелих женских и мушких чланова родословног стабла?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sr-Cyrl-CS" alt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sr-Cyrl-CS" alt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Да ли се болест јавља у свакој генерацији или прескаче генерације?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endParaRPr lang="sr-Cyrl-CS" altLang="en-US" sz="2400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endParaRPr lang="sr-Cyrl-CS" altLang="en-US" sz="2400" dirty="0" smtClean="0">
              <a:solidFill>
                <a:schemeClr val="hlin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90000"/>
              </a:lnSpc>
            </a:pPr>
            <a:endParaRPr lang="en-US" alt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6350"/>
    </mc:Choice>
    <mc:Fallback>
      <p:transition spd="slow" advTm="1635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457200"/>
            <a:ext cx="8229600" cy="61722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sr-Cyrl-C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en-U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Однос оболелих женских и мушких чланова родословног стабла:</a:t>
            </a:r>
          </a:p>
          <a:p>
            <a:pPr marL="609600" indent="-609600" eaLnBrk="1" hangingPunct="1">
              <a:buFontTx/>
              <a:buNone/>
            </a:pPr>
            <a:endParaRPr lang="sr-Cyrl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 Ако је однос оболелих </a:t>
            </a:r>
            <a:r>
              <a:rPr lang="sr-Cyrl-C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мушких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sr-Cyrl-CS" altLang="en-U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женских</a:t>
            </a:r>
            <a:r>
              <a:rPr lang="sr-Cyrl-C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чланова једнак (</a:t>
            </a: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: 1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)  = </a:t>
            </a:r>
          </a:p>
          <a:p>
            <a:pPr marL="609600" indent="-609600" eaLnBrk="1" hangingPunct="1">
              <a:buFontTx/>
              <a:buNone/>
            </a:pPr>
            <a:r>
              <a:rPr lang="sr-Cyrl-C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ген је на аутозомном хромозому</a:t>
            </a:r>
          </a:p>
          <a:p>
            <a:pPr marL="609600" indent="-609600" eaLnBrk="1" hangingPunct="1">
              <a:buFontTx/>
              <a:buNone/>
            </a:pPr>
            <a:endParaRPr lang="sr-Cyrl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 Ако однос оболелих мушких и женских чланова није једнак (</a:t>
            </a: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: 1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)  =</a:t>
            </a:r>
          </a:p>
          <a:p>
            <a:pPr marL="609600" indent="-609600" eaLnBrk="1" hangingPunct="1">
              <a:buFontTx/>
              <a:buNone/>
            </a:pPr>
            <a:r>
              <a:rPr lang="sr-Cyrl-CS" altLang="en-U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ген је на полном хромозому</a:t>
            </a:r>
          </a:p>
          <a:p>
            <a:pPr marL="609600" indent="-609600" eaLnBrk="1" hangingPunct="1">
              <a:buFontTx/>
              <a:buNone/>
            </a:pPr>
            <a:endParaRPr lang="en-US" altLang="en-US" sz="2400" smtClean="0">
              <a:solidFill>
                <a:schemeClr val="hlin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0250"/>
    </mc:Choice>
    <mc:Fallback>
      <p:transition spd="slow" advTm="4025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534400" cy="57150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sr-Cyrl-CS" altLang="en-US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2. Да ли се болест јавља у свакој генерацији или прескаче генерације?</a:t>
            </a:r>
          </a:p>
          <a:p>
            <a:pPr marL="609600" indent="-609600" eaLnBrk="1" hangingPunct="1">
              <a:buFontTx/>
              <a:buNone/>
            </a:pPr>
            <a:endParaRPr lang="sr-Cyrl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Tx/>
              <a:buNone/>
            </a:pPr>
            <a:endParaRPr lang="sr-Cyrl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 Ако се болест јавља у свакој генерацији = </a:t>
            </a: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наслеђивање је доминантно</a:t>
            </a: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endParaRPr lang="sr-Cyrl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 Ако болест прескаче генерације = </a:t>
            </a: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наслеђивање </a:t>
            </a: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је рецесивно</a:t>
            </a:r>
          </a:p>
          <a:p>
            <a:pPr marL="609600" indent="-609600" eaLnBrk="1" hangingPunct="1"/>
            <a:endParaRPr lang="sr-Cyrl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Tx/>
              <a:buNone/>
            </a:pPr>
            <a:endParaRPr lang="en-U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1414"/>
    </mc:Choice>
    <mc:Fallback>
      <p:transition spd="slow" advTm="11414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sr-Cyrl-CS" altLang="en-U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Cyrl-CS" altLang="en-US" sz="3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Аутозомно-доминатни тип (АД)</a:t>
            </a:r>
            <a:endParaRPr lang="en-US" altLang="en-US" sz="3200" b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90600"/>
            <a:ext cx="9144000" cy="2667000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 Болест се јавља у </a:t>
            </a:r>
            <a:r>
              <a:rPr lang="sr-Cyrl-CS" altLang="en-US" sz="2400" u="sng" smtClean="0">
                <a:latin typeface="Arial" panose="020B0604020202020204" pitchFamily="34" charset="0"/>
                <a:cs typeface="Arial" panose="020B0604020202020204" pitchFamily="34" charset="0"/>
              </a:rPr>
              <a:t>свакој генерацији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CS" altLang="en-US" sz="2400" u="sng" smtClean="0">
                <a:latin typeface="Arial" panose="020B0604020202020204" pitchFamily="34" charset="0"/>
                <a:cs typeface="Arial" panose="020B0604020202020204" pitchFamily="34" charset="0"/>
              </a:rPr>
              <a:t>Једнако обољевају и мушки и женски 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чланови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- нпр.полидактилија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sr-Cyrl-C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- Генотипови у АД типу наслеђивања: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АА</a:t>
            </a:r>
            <a:r>
              <a:rPr lang="sr-Cyrl-C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sr-Cyrl-CS" altLang="en-U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Аа-оболеле особе</a:t>
            </a:r>
            <a:r>
              <a:rPr lang="en-U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аа-здраве особе</a:t>
            </a:r>
            <a:endParaRPr lang="en-US" altLang="en-US" sz="24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132" name="Picture 4" descr="23_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28800" y="3657600"/>
            <a:ext cx="5638800" cy="3200400"/>
          </a:xfr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0209"/>
    </mc:Choice>
    <mc:Fallback>
      <p:transition spd="slow" advTm="50209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1132</TotalTime>
  <Words>415</Words>
  <Application>Microsoft Office PowerPoint</Application>
  <PresentationFormat>On-screen Show (4:3)</PresentationFormat>
  <Paragraphs>85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Slide 1</vt:lpstr>
      <vt:lpstr>Slide 2</vt:lpstr>
      <vt:lpstr>Slide 3</vt:lpstr>
      <vt:lpstr>  Симболи за цртање  родословног стабла </vt:lpstr>
      <vt:lpstr>Slide 5</vt:lpstr>
      <vt:lpstr>Одговорити на два питања:</vt:lpstr>
      <vt:lpstr>Slide 7</vt:lpstr>
      <vt:lpstr>Slide 8</vt:lpstr>
      <vt:lpstr>1. Аутозомно-доминатни тип (АД)</vt:lpstr>
      <vt:lpstr>2. Аутозомно-рецесивни тип (АР)</vt:lpstr>
      <vt:lpstr>3. Полно-рецесивно наслеђивање везано за X хромозом</vt:lpstr>
      <vt:lpstr>5. Полно-доминантно везано за  X хромозом наслеђивање</vt:lpstr>
      <vt:lpstr>Полно-доминантно везано за  X хромозом наслеђивање</vt:lpstr>
      <vt:lpstr>6. Наслеђивање везано за Y хромозом</vt:lpstr>
      <vt:lpstr>7. Наслеђивање ограничено полом</vt:lpstr>
      <vt:lpstr>Оливера Милошевић-Ђорђевић Драгослав Маринковић  ЗБИРКА РЕШЕНИХ ЗАДАТАКА ИЗ ГЕНЕТИКЕ ЗА СТУДЕНТЕ МЕДИЦИНСКОГ ФАКУЛТЕТА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Tipovi nasleđivanja</dc:title>
  <dc:creator>Olivera</dc:creator>
  <cp:lastModifiedBy>Korisnik</cp:lastModifiedBy>
  <cp:revision>149</cp:revision>
  <dcterms:created xsi:type="dcterms:W3CDTF">2005-11-09T09:17:16Z</dcterms:created>
  <dcterms:modified xsi:type="dcterms:W3CDTF">2021-08-27T14:12:14Z</dcterms:modified>
</cp:coreProperties>
</file>