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3" r:id="rId1"/>
  </p:sldMasterIdLst>
  <p:notesMasterIdLst>
    <p:notesMasterId r:id="rId30"/>
  </p:notesMasterIdLst>
  <p:sldIdLst>
    <p:sldId id="30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9" r:id="rId10"/>
    <p:sldId id="264" r:id="rId11"/>
    <p:sldId id="273" r:id="rId12"/>
    <p:sldId id="265" r:id="rId13"/>
    <p:sldId id="274" r:id="rId14"/>
    <p:sldId id="266" r:id="rId15"/>
    <p:sldId id="268" r:id="rId16"/>
    <p:sldId id="269" r:id="rId17"/>
    <p:sldId id="270" r:id="rId18"/>
    <p:sldId id="277" r:id="rId19"/>
    <p:sldId id="288" r:id="rId20"/>
    <p:sldId id="278" r:id="rId21"/>
    <p:sldId id="279" r:id="rId22"/>
    <p:sldId id="280" r:id="rId23"/>
    <p:sldId id="281" r:id="rId24"/>
    <p:sldId id="282" r:id="rId25"/>
    <p:sldId id="283" r:id="rId26"/>
    <p:sldId id="287" r:id="rId27"/>
    <p:sldId id="271" r:id="rId28"/>
    <p:sldId id="284" r:id="rId2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FF0000"/>
    <a:srgbClr val="FF99FF"/>
    <a:srgbClr val="FFFFCC"/>
    <a:srgbClr val="0000CC"/>
    <a:srgbClr val="CC00CC"/>
    <a:srgbClr val="CC0099"/>
    <a:srgbClr val="86EA7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484" autoAdjust="0"/>
  </p:normalViewPr>
  <p:slideViewPr>
    <p:cSldViewPr>
      <p:cViewPr varScale="1">
        <p:scale>
          <a:sx n="62" d="100"/>
          <a:sy n="62" d="100"/>
        </p:scale>
        <p:origin x="-159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6B54A2BC-A832-4D50-8440-AB5AF87AA9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A0961D2-7624-4635-92C1-003C0A8CB393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B931C64A-C307-4E12-A68F-4168838D06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8116665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FA55F-E063-45FA-9B9A-3ECEA202A3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899828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8671A-0DEE-4804-8F94-751384A95D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4704186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D1E3AFA-8C1F-4420-BBDF-66A911FE00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431396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99D37-3A57-4689-BC18-E53730D745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4188984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49C2E8E2-6D2D-4030-B3D1-D0BA0B8D09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4895676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E1793-82FB-465D-9FF1-30AB7E5215C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944769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13315-88C5-420E-82D4-8F1D38F096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114345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A8161-C1C0-405A-834A-97BE3C9147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577134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C909D-4625-480A-BCD8-55C96C35EF4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915513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1D343-5C30-47A4-A23D-094E191311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965627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EF9CDC4-5176-48AA-9825-B803792F92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627703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045C75"/>
                </a:solidFill>
              </a:defRPr>
            </a:lvl1pPr>
          </a:lstStyle>
          <a:p>
            <a:pPr>
              <a:defRPr/>
            </a:pPr>
            <a:fld id="{5A2BA941-EEC4-4604-8D8F-960A81CE6B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44" r:id="rId2"/>
    <p:sldLayoutId id="2147483953" r:id="rId3"/>
    <p:sldLayoutId id="2147483945" r:id="rId4"/>
    <p:sldLayoutId id="2147483946" r:id="rId5"/>
    <p:sldLayoutId id="2147483947" r:id="rId6"/>
    <p:sldLayoutId id="2147483948" r:id="rId7"/>
    <p:sldLayoutId id="2147483949" r:id="rId8"/>
    <p:sldLayoutId id="2147483954" r:id="rId9"/>
    <p:sldLayoutId id="2147483950" r:id="rId10"/>
    <p:sldLayoutId id="2147483951" r:id="rId11"/>
    <p:sldLayoutId id="214748395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eatonhand.com/jpg/1115400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762000"/>
            <a:ext cx="8305800" cy="4495800"/>
          </a:xfrm>
        </p:spPr>
        <p:txBody>
          <a:bodyPr/>
          <a:lstStyle/>
          <a:p>
            <a:pPr algn="ctr" eaLnBrk="1" hangingPunct="1">
              <a:buFont typeface="Wingdings 2" panose="05020102010507070707" pitchFamily="18" charset="2"/>
              <a:buNone/>
            </a:pPr>
            <a:endParaRPr lang="en-US" altLang="en-US" sz="3600" b="1" smtClean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algn="ctr" eaLnBrk="1" hangingPunct="1">
              <a:buFont typeface="Wingdings 2" panose="05020102010507070707" pitchFamily="18" charset="2"/>
              <a:buNone/>
            </a:pPr>
            <a:endParaRPr lang="en-US" altLang="en-US" sz="3600" b="1" smtClean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lang="en-US" altLang="en-US" sz="4800" b="1" smtClean="0">
                <a:solidFill>
                  <a:schemeClr val="tx2"/>
                </a:solidFill>
                <a:latin typeface="Arial" panose="020B0604020202020204" pitchFamily="34" charset="0"/>
              </a:rPr>
              <a:t>ТИПОВИ НАСЛЕЂИВАЊА КОД ЧОВЕКА</a:t>
            </a:r>
            <a:endParaRPr lang="sr-Cyrl-CS" altLang="en-US" sz="4800" b="1" smtClean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endParaRPr lang="sr-Cyrl-CS" altLang="en-US" sz="4800" b="1" smtClean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endParaRPr lang="en-US" altLang="en-US" b="1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0229"/>
    </mc:Choice>
    <mc:Fallback>
      <p:transition spd="slow" advTm="40229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9144000" cy="1143000"/>
          </a:xfrm>
        </p:spPr>
        <p:txBody>
          <a:bodyPr/>
          <a:lstStyle/>
          <a:p>
            <a:pPr algn="ctr" eaLnBrk="1" hangingPunct="1"/>
            <a:r>
              <a:rPr lang="en-US" altLang="en-US" sz="30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Интеракција ме</a:t>
            </a:r>
            <a:r>
              <a:rPr lang="sr-Cyrl-CS" altLang="en-US" sz="30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en-US" altLang="en-US" sz="30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алелним генима-</a:t>
            </a:r>
            <a:r>
              <a:rPr lang="en-US" altLang="en-US" sz="30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доминантност</a:t>
            </a:r>
            <a:r>
              <a:rPr lang="en-US" altLang="en-US" sz="30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sz="30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рецесивност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0" y="1935163"/>
            <a:ext cx="9144000" cy="43894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Аутозомно доминантно насле</a:t>
            </a:r>
            <a:r>
              <a:rPr lang="sr-Cyrl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en-U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ивање </a:t>
            </a:r>
            <a:r>
              <a:rPr lang="en-U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(АД)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400" u="sng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Обољевају доминантни хомо</a:t>
            </a:r>
            <a:r>
              <a:rPr lang="sr-Latn-CS" altLang="en-U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en-US" altLang="en-U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иготи </a:t>
            </a:r>
            <a:r>
              <a:rPr lang="sr-Latn-CS" altLang="en-U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en-US" altLang="en-U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хетеро</a:t>
            </a:r>
            <a:r>
              <a:rPr lang="sr-Latn-CS" altLang="en-U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en-US" altLang="en-U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иг</a:t>
            </a:r>
            <a:r>
              <a:rPr lang="sr-Latn-CS" altLang="en-U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оти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, тј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довољна је мутација гена само на једном хромозому.</a:t>
            </a:r>
            <a:endParaRPr lang="en-U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Бројна нормална и патолошка својства се насле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ују аутозомно доминантно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P    </a:t>
            </a:r>
            <a:r>
              <a:rPr lang="sr-Latn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а x аа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F1  </a:t>
            </a:r>
            <a:r>
              <a:rPr lang="sr-Latn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а, </a:t>
            </a:r>
            <a:r>
              <a:rPr lang="sr-Latn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а, аа, аа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sr-Latn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оболелих потомака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44633"/>
    </mc:Choice>
    <mc:Fallback>
      <p:transition spd="slow" advTm="244633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609600"/>
            <a:ext cx="8915400" cy="5867400"/>
          </a:xfrm>
        </p:spPr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sr-Latn-CS" sz="2400" dirty="0" smtClean="0">
                <a:latin typeface="Arial" pitchFamily="34" charset="0"/>
                <a:cs typeface="Arial" pitchFamily="34" charset="0"/>
              </a:rPr>
              <a:t>P    </a:t>
            </a:r>
            <a:r>
              <a:rPr lang="sr-Latn-C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AA</a:t>
            </a:r>
            <a:r>
              <a:rPr lang="sr-Latn-CS" sz="2400" dirty="0" smtClean="0">
                <a:latin typeface="Arial" pitchFamily="34" charset="0"/>
                <a:cs typeface="Arial" pitchFamily="34" charset="0"/>
              </a:rPr>
              <a:t> x </a:t>
            </a:r>
            <a:r>
              <a:rPr lang="sr-Latn-C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sr-Latn-CS" sz="2400" dirty="0" smtClean="0">
                <a:latin typeface="Arial" pitchFamily="34" charset="0"/>
                <a:cs typeface="Arial" pitchFamily="34" charset="0"/>
              </a:rPr>
              <a:t>a                       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                </a:t>
            </a:r>
            <a:r>
              <a:rPr lang="sr-Latn-CS" sz="2400" dirty="0" smtClean="0">
                <a:latin typeface="Arial" pitchFamily="34" charset="0"/>
                <a:cs typeface="Arial" pitchFamily="34" charset="0"/>
              </a:rPr>
              <a:t>P  </a:t>
            </a:r>
            <a:r>
              <a:rPr lang="sr-Latn-C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sr-Latn-CS" sz="2400" dirty="0" smtClean="0">
                <a:latin typeface="Arial" pitchFamily="34" charset="0"/>
                <a:cs typeface="Arial" pitchFamily="34" charset="0"/>
              </a:rPr>
              <a:t>a x </a:t>
            </a:r>
            <a:r>
              <a:rPr lang="sr-Latn-C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sr-Latn-CS" sz="2400" dirty="0" smtClean="0">
                <a:latin typeface="Arial" pitchFamily="34" charset="0"/>
                <a:cs typeface="Arial" pitchFamily="34" charset="0"/>
              </a:rPr>
              <a:t>a</a:t>
            </a:r>
          </a:p>
          <a:p>
            <a:pPr marL="274320" indent="-27432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sr-Latn-CS" sz="2400" dirty="0" smtClean="0">
                <a:latin typeface="Arial" pitchFamily="34" charset="0"/>
                <a:cs typeface="Arial" pitchFamily="34" charset="0"/>
              </a:rPr>
              <a:t>F1  </a:t>
            </a:r>
            <a:r>
              <a:rPr lang="sr-Latn-C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AA</a:t>
            </a:r>
            <a:r>
              <a:rPr lang="sr-Latn-CS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sr-Latn-C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AA</a:t>
            </a:r>
            <a:r>
              <a:rPr lang="sr-Latn-CS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sr-Latn-C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sr-Latn-CS" sz="2400" dirty="0" smtClean="0">
                <a:latin typeface="Arial" pitchFamily="34" charset="0"/>
                <a:cs typeface="Arial" pitchFamily="34" charset="0"/>
              </a:rPr>
              <a:t>a, </a:t>
            </a:r>
            <a:r>
              <a:rPr lang="sr-Latn-C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sr-Latn-CS" sz="2400" dirty="0" smtClean="0">
                <a:latin typeface="Arial" pitchFamily="34" charset="0"/>
                <a:cs typeface="Arial" pitchFamily="34" charset="0"/>
              </a:rPr>
              <a:t>a           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                </a:t>
            </a:r>
            <a:r>
              <a:rPr lang="sr-Latn-CS" sz="2400" dirty="0" smtClean="0">
                <a:latin typeface="Arial" pitchFamily="34" charset="0"/>
                <a:cs typeface="Arial" pitchFamily="34" charset="0"/>
              </a:rPr>
              <a:t>F1 </a:t>
            </a:r>
            <a:r>
              <a:rPr lang="sr-Latn-C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AA</a:t>
            </a:r>
            <a:r>
              <a:rPr lang="sr-Latn-CS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sr-Latn-C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sr-Latn-CS" sz="2400" dirty="0" smtClean="0">
                <a:latin typeface="Arial" pitchFamily="34" charset="0"/>
                <a:cs typeface="Arial" pitchFamily="34" charset="0"/>
              </a:rPr>
              <a:t>a, </a:t>
            </a:r>
            <a:r>
              <a:rPr lang="sr-Latn-C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sr-Latn-CS" sz="2400" dirty="0" smtClean="0">
                <a:latin typeface="Arial" pitchFamily="34" charset="0"/>
                <a:cs typeface="Arial" pitchFamily="34" charset="0"/>
              </a:rPr>
              <a:t>a, aa</a:t>
            </a:r>
          </a:p>
          <a:p>
            <a:pPr marL="274320" indent="-27432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sr-Latn-CS" sz="2400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sr-Cyrl-C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сви су болесни                             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75</a:t>
            </a:r>
            <a:r>
              <a:rPr lang="sr-Latn-C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% </a:t>
            </a:r>
            <a:r>
              <a:rPr lang="sr-Cyrl-R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болесних</a:t>
            </a:r>
            <a:endParaRPr lang="sr-Latn-CS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sr-Latn-C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Потпуна доминантност</a:t>
            </a:r>
            <a:r>
              <a:rPr lang="sr-Cyrl-RS" sz="22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Cyrl-RS" sz="2200" dirty="0" smtClean="0">
                <a:latin typeface="Arial" pitchFamily="34" charset="0"/>
                <a:cs typeface="Arial" pitchFamily="34" charset="0"/>
              </a:rPr>
              <a:t>ако хетерозигот одговара мутантном хомозиготу у односу на својство које посматрамо. </a:t>
            </a:r>
            <a:endParaRPr lang="en-US" sz="22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sr-Latn-CS" sz="22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sr-Latn-C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Делимична доминантност</a:t>
            </a:r>
            <a:r>
              <a:rPr lang="sr-Latn-CS" sz="2200" b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sr-Cyrl-R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RS" sz="2200" dirty="0" smtClean="0">
                <a:latin typeface="Arial" pitchFamily="34" charset="0"/>
                <a:cs typeface="Arial" pitchFamily="34" charset="0"/>
              </a:rPr>
              <a:t>када је хетерозигот интермедијаран, између два хомозигота у односу на својство које посматрамо </a:t>
            </a:r>
          </a:p>
          <a:p>
            <a:pPr marL="274320" indent="-27432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sr-Cyrl-RS" sz="2200" dirty="0" smtClean="0">
                <a:latin typeface="Arial" pitchFamily="34" charset="0"/>
                <a:cs typeface="Arial" pitchFamily="34" charset="0"/>
              </a:rPr>
              <a:t>    (</a:t>
            </a:r>
            <a:r>
              <a:rPr lang="sr-Latn-CS" sz="2200" dirty="0" smtClean="0">
                <a:latin typeface="Arial" pitchFamily="34" charset="0"/>
                <a:cs typeface="Arial" pitchFamily="34" charset="0"/>
              </a:rPr>
              <a:t>интермедиј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е</a:t>
            </a:r>
            <a:r>
              <a:rPr lang="sr-Latn-CS" sz="2200" dirty="0" smtClean="0">
                <a:latin typeface="Arial" pitchFamily="34" charset="0"/>
                <a:cs typeface="Arial" pitchFamily="34" charset="0"/>
              </a:rPr>
              <a:t>рно насле</a:t>
            </a:r>
            <a:r>
              <a:rPr lang="sr-Cyrl-CS" sz="2200" dirty="0" smtClean="0">
                <a:latin typeface="Arial" pitchFamily="34" charset="0"/>
                <a:cs typeface="Arial" pitchFamily="34" charset="0"/>
              </a:rPr>
              <a:t>ђ</a:t>
            </a:r>
            <a:r>
              <a:rPr lang="sr-Latn-CS" sz="2200" dirty="0" smtClean="0">
                <a:latin typeface="Arial" pitchFamily="34" charset="0"/>
                <a:cs typeface="Arial" pitchFamily="34" charset="0"/>
              </a:rPr>
              <a:t>ивање и кодоминантnост</a:t>
            </a:r>
            <a:r>
              <a:rPr lang="sr-Cyrl-RS" sz="22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274320" indent="-27432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sr-Latn-CS" sz="22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sr-Cyrl-RS" sz="2200" b="1" dirty="0" smtClean="0">
                <a:latin typeface="Arial" pitchFamily="34" charset="0"/>
                <a:cs typeface="Arial" pitchFamily="34" charset="0"/>
              </a:rPr>
              <a:t>Нп</a:t>
            </a:r>
            <a:r>
              <a:rPr lang="sr-Latn-CS" sz="2200" b="1" dirty="0" smtClean="0">
                <a:latin typeface="Arial" pitchFamily="34" charset="0"/>
                <a:cs typeface="Arial" pitchFamily="34" charset="0"/>
              </a:rPr>
              <a:t>р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sr-Latn-C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за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u="sng" dirty="0" err="1" smtClean="0">
                <a:latin typeface="Arial" pitchFamily="34" charset="0"/>
                <a:cs typeface="Arial" pitchFamily="34" charset="0"/>
              </a:rPr>
              <a:t>интермедијерно</a:t>
            </a:r>
            <a:r>
              <a:rPr lang="en-US" sz="22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u="sng" dirty="0" err="1" smtClean="0">
                <a:latin typeface="Arial" pitchFamily="34" charset="0"/>
                <a:cs typeface="Arial" pitchFamily="34" charset="0"/>
              </a:rPr>
              <a:t>насле</a:t>
            </a:r>
            <a:r>
              <a:rPr lang="sr-Cyrl-CS" sz="2200" b="1" u="sng" dirty="0" smtClean="0">
                <a:latin typeface="Arial" pitchFamily="34" charset="0"/>
                <a:cs typeface="Arial" pitchFamily="34" charset="0"/>
              </a:rPr>
              <a:t>ђ</a:t>
            </a:r>
            <a:r>
              <a:rPr lang="en-US" sz="2200" b="1" u="sng" dirty="0" err="1" smtClean="0">
                <a:latin typeface="Arial" pitchFamily="34" charset="0"/>
                <a:cs typeface="Arial" pitchFamily="34" charset="0"/>
              </a:rPr>
              <a:t>ивање</a:t>
            </a:r>
            <a:r>
              <a:rPr lang="en-US" sz="2200" b="1" u="sng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sr-Cyrl-RS" sz="22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Latn-CS" sz="2200" dirty="0" smtClean="0">
                <a:latin typeface="Arial" pitchFamily="34" charset="0"/>
                <a:cs typeface="Arial" pitchFamily="34" charset="0"/>
              </a:rPr>
              <a:t>ге</a:t>
            </a:r>
            <a:r>
              <a:rPr lang="sr-Cyrl-CS" sz="2200" dirty="0" smtClean="0">
                <a:latin typeface="Arial" pitchFamily="34" charset="0"/>
                <a:cs typeface="Arial" pitchFamily="34" charset="0"/>
              </a:rPr>
              <a:t>н</a:t>
            </a:r>
            <a:r>
              <a:rPr lang="sr-Latn-CS" sz="2200" dirty="0" smtClean="0">
                <a:latin typeface="Arial" pitchFamily="34" charset="0"/>
                <a:cs typeface="Arial" pitchFamily="34" charset="0"/>
              </a:rPr>
              <a:t> за брахидактилију у једној дози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Аа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sr-Latn-CS" sz="2200" dirty="0" smtClean="0">
                <a:latin typeface="Arial" pitchFamily="34" charset="0"/>
                <a:cs typeface="Arial" pitchFamily="34" charset="0"/>
              </a:rPr>
              <a:t>узрокује поремећај у развићу скелета, а у дуплој дози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(АА)</a:t>
            </a:r>
            <a:r>
              <a:rPr lang="sr-Latn-CS" sz="2200" dirty="0" smtClean="0">
                <a:latin typeface="Arial" pitchFamily="34" charset="0"/>
                <a:cs typeface="Arial" pitchFamily="34" charset="0"/>
              </a:rPr>
              <a:t> (хомозиготно стање) је леталан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.</a:t>
            </a:r>
            <a:endParaRPr lang="sr-Cyrl-RS" sz="22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sr-Latn-CS" sz="22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sr-Cyrl-RS" sz="2200" b="1" dirty="0" smtClean="0">
                <a:latin typeface="Arial" pitchFamily="34" charset="0"/>
                <a:cs typeface="Arial" pitchFamily="34" charset="0"/>
              </a:rPr>
              <a:t>Нп</a:t>
            </a:r>
            <a:r>
              <a:rPr lang="sr-Latn-CS" sz="2200" b="1" dirty="0" smtClean="0">
                <a:latin typeface="Arial" pitchFamily="34" charset="0"/>
                <a:cs typeface="Arial" pitchFamily="34" charset="0"/>
              </a:rPr>
              <a:t>р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sr-Latn-C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за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u="sng" dirty="0" err="1" smtClean="0">
                <a:latin typeface="Arial" pitchFamily="34" charset="0"/>
                <a:cs typeface="Arial" pitchFamily="34" charset="0"/>
              </a:rPr>
              <a:t>кодоминантно</a:t>
            </a:r>
            <a:r>
              <a:rPr lang="en-US" sz="22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u="sng" dirty="0" err="1" smtClean="0">
                <a:latin typeface="Arial" pitchFamily="34" charset="0"/>
                <a:cs typeface="Arial" pitchFamily="34" charset="0"/>
              </a:rPr>
              <a:t>насле</a:t>
            </a:r>
            <a:r>
              <a:rPr lang="sr-Cyrl-CS" sz="2200" b="1" u="sng" dirty="0" smtClean="0">
                <a:latin typeface="Arial" pitchFamily="34" charset="0"/>
                <a:cs typeface="Arial" pitchFamily="34" charset="0"/>
              </a:rPr>
              <a:t>ђ</a:t>
            </a:r>
            <a:r>
              <a:rPr lang="en-US" sz="2200" b="1" u="sng" dirty="0" err="1" smtClean="0">
                <a:latin typeface="Arial" pitchFamily="34" charset="0"/>
                <a:cs typeface="Arial" pitchFamily="34" charset="0"/>
              </a:rPr>
              <a:t>ивање</a:t>
            </a:r>
            <a:r>
              <a:rPr lang="en-US" sz="2200" b="1" u="sng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sr-Cyrl-RS" sz="22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u="sng" smtClean="0">
                <a:latin typeface="Arial" pitchFamily="34" charset="0"/>
                <a:cs typeface="Arial" pitchFamily="34" charset="0"/>
              </a:rPr>
              <a:t> </a:t>
            </a:r>
            <a:r>
              <a:rPr lang="sr-Latn-CS" sz="2200" smtClean="0">
                <a:latin typeface="Arial" pitchFamily="34" charset="0"/>
                <a:cs typeface="Arial" pitchFamily="34" charset="0"/>
              </a:rPr>
              <a:t>AB </a:t>
            </a:r>
            <a:r>
              <a:rPr lang="sr-Cyrl-CS" sz="2200" dirty="0" smtClean="0">
                <a:latin typeface="Arial" pitchFamily="34" charset="0"/>
                <a:cs typeface="Arial" pitchFamily="34" charset="0"/>
              </a:rPr>
              <a:t>крвна група </a:t>
            </a:r>
            <a:endParaRPr lang="sr-Latn-CS" sz="22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sr-Latn-CS" sz="22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274320" indent="-27432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54755"/>
    </mc:Choice>
    <mc:Fallback>
      <p:transition spd="slow" advTm="154755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04850"/>
            <a:ext cx="8686800" cy="1143000"/>
          </a:xfrm>
        </p:spPr>
        <p:txBody>
          <a:bodyPr/>
          <a:lstStyle/>
          <a:p>
            <a:pPr algn="ctr" eaLnBrk="1" hangingPunct="1"/>
            <a:r>
              <a:rPr lang="sr-Cyrl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 </a:t>
            </a:r>
            <a:r>
              <a:rPr lang="sr-Latn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болести показују различиту </a:t>
            </a:r>
            <a:r>
              <a:rPr lang="sr-Latn-CS" altLang="en-U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пенетрабилност</a:t>
            </a:r>
            <a:r>
              <a:rPr lang="sr-Latn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sr-Latn-CS" altLang="en-U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ек</a:t>
            </a:r>
            <a:r>
              <a:rPr lang="en-US" altLang="en-U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</a:t>
            </a:r>
            <a:r>
              <a:rPr lang="sr-Latn-CS" altLang="en-U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ресивност</a:t>
            </a:r>
            <a:endParaRPr lang="en-US" altLang="en-US" sz="3200" b="1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458200" cy="4038600"/>
          </a:xfrm>
        </p:spPr>
        <p:txBody>
          <a:bodyPr/>
          <a:lstStyle/>
          <a:p>
            <a:pPr eaLnBrk="1" hangingPunct="1"/>
            <a:endParaRPr lang="en-U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Latn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Пенетрабилност</a:t>
            </a:r>
            <a:r>
              <a:rPr lang="en-U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пробојност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–понекад се 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фенотипска својства 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не испољавају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иако знамо да особа носи мутирани ген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eaLnBrk="1" hangingPunct="1">
              <a:buFontTx/>
              <a:buNone/>
            </a:pPr>
            <a:endParaRPr lang="sr-Latn-C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Latn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Експресивност</a:t>
            </a:r>
            <a:r>
              <a:rPr lang="en-U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изражајност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-у различитом степену су изражене 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фенотипске особине 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пр. 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олидактилија)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5692"/>
    </mc:Choice>
    <mc:Fallback>
      <p:transition spd="slow" advTm="85692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8" descr="Click for larger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876800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12" descr="1polydactyly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105400"/>
            <a:ext cx="142875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14" descr="sl1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685800"/>
            <a:ext cx="569595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6133"/>
    </mc:Choice>
    <mc:Fallback>
      <p:transition spd="slow" advTm="16133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839200" cy="1143000"/>
          </a:xfrm>
        </p:spPr>
        <p:txBody>
          <a:bodyPr/>
          <a:lstStyle/>
          <a:p>
            <a:pPr eaLnBrk="1" hangingPunct="1"/>
            <a:r>
              <a:rPr lang="sr-Cyrl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sr-Cyrl-CS" altLang="en-U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Аутозомно рецесивно наслеђивање </a:t>
            </a:r>
            <a:r>
              <a:rPr lang="sr-Cyrl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(АР)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524000"/>
            <a:ext cx="8915400" cy="5334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Болести које се насле</a:t>
            </a: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ују на овај начин испољавају се само када је </a:t>
            </a:r>
            <a:r>
              <a:rPr lang="sr-Latn-CS" altLang="en-U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особа хомозиготна </a:t>
            </a:r>
            <a:r>
              <a:rPr lang="en-US" altLang="en-U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(аа) </a:t>
            </a:r>
            <a:r>
              <a:rPr lang="sr-Latn-CS" altLang="en-U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мутирани ген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- Бројна нормална 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патоло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шка стања се насле</a:t>
            </a: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ују</a:t>
            </a: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 на овај начин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altLang="en-U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- Нп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р. </a:t>
            </a:r>
            <a:r>
              <a:rPr lang="en-US" altLang="en-US" sz="2200" b="1" smtClean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sr-Latn-CS" altLang="en-US" sz="2200" b="1" smtClean="0">
                <a:latin typeface="Arial" panose="020B0604020202020204" pitchFamily="34" charset="0"/>
                <a:cs typeface="Arial" panose="020B0604020202020204" pitchFamily="34" charset="0"/>
              </a:rPr>
              <a:t>оремећаји метаболизма 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(фенилкетонурија,</a:t>
            </a: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алкаптонурија, албинизам, хипотиреоидни кретенизам), остеогенезис имперфекта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altLang="en-U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Latn-CS" altLang="en-US" sz="2200" b="1" i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Здрави носиоци </a:t>
            </a:r>
            <a:r>
              <a:rPr lang="sr-Latn-CS" altLang="en-US" sz="2200" i="1" smtClean="0">
                <a:latin typeface="Arial" panose="020B0604020202020204" pitchFamily="34" charset="0"/>
                <a:cs typeface="Arial" panose="020B0604020202020204" pitchFamily="34" charset="0"/>
              </a:rPr>
              <a:t>мутираног гена</a:t>
            </a:r>
            <a:r>
              <a:rPr lang="en-US" altLang="en-US" sz="2200" i="1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sz="2200" b="1" i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Аа</a:t>
            </a:r>
            <a:r>
              <a:rPr lang="en-US" altLang="en-US" sz="2200" i="1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sr-Latn-CS" altLang="en-US" sz="2200" i="1" smtClean="0">
                <a:latin typeface="Arial" panose="020B0604020202020204" pitchFamily="34" charset="0"/>
                <a:cs typeface="Arial" panose="020B0604020202020204" pitchFamily="34" charset="0"/>
              </a:rPr>
              <a:t> имају 25% ризика за добијање болесног потомства</a:t>
            </a:r>
            <a:r>
              <a:rPr lang="en-US" altLang="en-US" sz="2200" i="1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endParaRPr lang="sr-Latn-CS" altLang="en-U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P      А</a:t>
            </a:r>
            <a:r>
              <a:rPr lang="sr-Latn-CS" altLang="en-U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  x  А</a:t>
            </a:r>
            <a:r>
              <a:rPr lang="sr-Latn-CS" altLang="en-U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P:АА/А</a:t>
            </a:r>
            <a:r>
              <a:rPr lang="en-US" altLang="en-U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 x </a:t>
            </a:r>
            <a:r>
              <a:rPr lang="en-US" altLang="en-US" sz="2200" b="1" u="sng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аа</a:t>
            </a:r>
            <a:endParaRPr lang="sr-Latn-CS" altLang="en-US" sz="2200" b="1" u="sng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F1   АА, А</a:t>
            </a:r>
            <a:r>
              <a:rPr lang="sr-Latn-CS" altLang="en-U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, А</a:t>
            </a:r>
            <a:r>
              <a:rPr lang="sr-Latn-CS" altLang="en-U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Latn-CS" altLang="en-US" sz="2200" b="1" u="sng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аа</a:t>
            </a: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F1: Аа/А</a:t>
            </a:r>
            <a:r>
              <a:rPr lang="en-US" altLang="en-U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, А</a:t>
            </a:r>
            <a:r>
              <a:rPr lang="en-US" altLang="en-U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sz="2200" b="1" u="sng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аа</a:t>
            </a: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sz="2200" b="1" u="sng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аа</a:t>
            </a:r>
            <a:endParaRPr lang="sr-Latn-CS" altLang="en-US" sz="2200" b="1" u="sng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</a:t>
            </a:r>
            <a:r>
              <a:rPr lang="sr-Latn-CS" altLang="en-US" sz="2200" b="1" u="sng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25% болесн</a:t>
            </a:r>
            <a:r>
              <a:rPr lang="en-US" altLang="en-US" sz="2200" b="1" u="sng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их</a:t>
            </a:r>
            <a:r>
              <a:rPr lang="en-US" altLang="en-U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</a:t>
            </a: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0%           </a:t>
            </a:r>
            <a:r>
              <a:rPr lang="en-US" altLang="en-US" sz="2200" b="1" u="sng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болесних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16497"/>
    </mc:Choice>
    <mc:Fallback>
      <p:transition spd="slow" advTm="116497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9144000" cy="1143000"/>
          </a:xfrm>
        </p:spPr>
        <p:txBody>
          <a:bodyPr/>
          <a:lstStyle/>
          <a:p>
            <a:pPr algn="ctr" eaLnBrk="1" hangingPunct="1"/>
            <a:r>
              <a:rPr lang="en-U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US" altLang="en-U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Насле</a:t>
            </a:r>
            <a:r>
              <a:rPr lang="sr-Cyrl-CS" altLang="en-U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en-US" altLang="en-U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ивање ве</a:t>
            </a:r>
            <a:r>
              <a:rPr lang="sr-Latn-CS" altLang="en-U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зано за полне хромозоме</a:t>
            </a:r>
            <a:r>
              <a:rPr lang="en-US" altLang="en-U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CS" altLang="en-U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-за X и за Y</a:t>
            </a:r>
            <a:endParaRPr lang="en-US" altLang="en-US" sz="3200" b="1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935163"/>
            <a:ext cx="8686800" cy="477043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Latn-CS" altLang="en-US" sz="2400" b="1" i="1" u="sng" smtClean="0">
                <a:latin typeface="Arial" panose="020B0604020202020204" pitchFamily="34" charset="0"/>
                <a:cs typeface="Arial" panose="020B0604020202020204" pitchFamily="34" charset="0"/>
              </a:rPr>
              <a:t>Насле</a:t>
            </a:r>
            <a:r>
              <a:rPr lang="sr-Cyrl-CS" altLang="en-US" sz="2400" b="1" i="1" u="sng" smtClean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sr-Latn-CS" altLang="en-US" sz="2400" b="1" i="1" u="sng" smtClean="0">
                <a:latin typeface="Arial" panose="020B0604020202020204" pitchFamily="34" charset="0"/>
                <a:cs typeface="Arial" panose="020B0604020202020204" pitchFamily="34" charset="0"/>
              </a:rPr>
              <a:t>ивање везано за </a:t>
            </a:r>
            <a:r>
              <a:rPr lang="sr-Latn-CS" altLang="en-US" sz="2400" b="1" i="1" u="sng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sr-Latn-CS" altLang="en-US" sz="2400" b="1" i="1" u="sng" smtClean="0">
                <a:latin typeface="Arial" panose="020B0604020202020204" pitchFamily="34" charset="0"/>
                <a:cs typeface="Arial" panose="020B0604020202020204" pitchFamily="34" charset="0"/>
              </a:rPr>
              <a:t> хромозом</a:t>
            </a:r>
          </a:p>
          <a:p>
            <a:pPr eaLnBrk="1" hangingPunct="1">
              <a:buFontTx/>
              <a:buNone/>
            </a:pPr>
            <a:endParaRPr lang="sr-Latn-CS" altLang="en-US" sz="2200" b="1" i="1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Може да буде</a:t>
            </a:r>
            <a:r>
              <a:rPr lang="sr-Latn-CS" altLang="en-US" sz="2200" b="1" smtClean="0">
                <a:latin typeface="Arial" panose="020B0604020202020204" pitchFamily="34" charset="0"/>
                <a:cs typeface="Arial" panose="020B0604020202020204" pitchFamily="34" charset="0"/>
              </a:rPr>
              <a:t> доминантно и рецесивно</a:t>
            </a:r>
          </a:p>
          <a:p>
            <a:pPr eaLnBrk="1" hangingPunct="1">
              <a:buFontTx/>
              <a:buNone/>
            </a:pPr>
            <a:endParaRPr lang="sr-Latn-CS" altLang="en-US" sz="2200" b="1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А) </a:t>
            </a:r>
            <a:r>
              <a:rPr lang="sr-Latn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Доминантно везано за X- 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испољавање мутације када је присутна на једном X хромозому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Мутирани алел се може наследити од оца или од мајке, али га </a:t>
            </a:r>
            <a:r>
              <a:rPr lang="sr-Latn-CS" altLang="en-US" sz="22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очеви преносе само ћеркама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Обољевају мушкарци и жене, али </a:t>
            </a:r>
            <a:r>
              <a:rPr lang="en-US" altLang="en-US" sz="22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x </a:t>
            </a:r>
            <a:r>
              <a:rPr lang="sr-Latn-CS" altLang="en-US" sz="22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чешће ж</a:t>
            </a:r>
            <a:r>
              <a:rPr lang="en-US" altLang="en-US" sz="22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ене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Latn-CS" altLang="en-US" sz="2200" u="sng" smtClean="0">
                <a:latin typeface="Arial" panose="020B0604020202020204" pitchFamily="34" charset="0"/>
                <a:cs typeface="Arial" panose="020B0604020202020204" pitchFamily="34" charset="0"/>
              </a:rPr>
              <a:t>Хетерозиготне жене имају фенотип који може да варира од нормалног до афицираног, зависно од инактивације X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en-US" sz="2200" b="1" smtClean="0">
                <a:latin typeface="Arial" panose="020B0604020202020204" pitchFamily="34" charset="0"/>
                <a:cs typeface="Arial" panose="020B0604020202020204" pitchFamily="34" charset="0"/>
              </a:rPr>
              <a:t>Нп</a:t>
            </a:r>
            <a:r>
              <a:rPr lang="sr-Latn-CS" altLang="en-US" sz="2200" b="1" smtClean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рахитис резистентан на витамин D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09441"/>
    </mc:Choice>
    <mc:Fallback>
      <p:transition spd="slow" advTm="109441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914400"/>
          </a:xfrm>
        </p:spPr>
        <p:txBody>
          <a:bodyPr/>
          <a:lstStyle/>
          <a:p>
            <a:pPr eaLnBrk="1" hangingPunct="1"/>
            <a:r>
              <a:rPr lang="sr-Cyrl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Б) Рецесивно везано за X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724400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sr-Cyrl-RS" sz="2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Болест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се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преноси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са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мајки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синове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sr-Latn-CS" sz="24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XX-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здрава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X</a:t>
            </a:r>
            <a:r>
              <a:rPr lang="en-US" sz="2400" b="1" baseline="300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X-преносилац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X</a:t>
            </a:r>
            <a:r>
              <a:rPr lang="en-US" sz="2400" b="1" baseline="300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X</a:t>
            </a:r>
            <a:r>
              <a:rPr lang="en-US" sz="2400" b="1" baseline="300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-болесна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Latn-CS" sz="2400" dirty="0" smtClean="0">
                <a:latin typeface="Arial" pitchFamily="34" charset="0"/>
                <a:cs typeface="Arial" pitchFamily="34" charset="0"/>
              </a:rPr>
              <a:t>жена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sr-Latn-CS" sz="24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sr-Latn-CS" sz="2400" b="1" baseline="30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sr-Latn-CS" sz="2400" dirty="0" smtClean="0">
                <a:latin typeface="Arial" pitchFamily="34" charset="0"/>
                <a:cs typeface="Arial" pitchFamily="34" charset="0"/>
              </a:rPr>
              <a:t>Y-болестан мушкарац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sr-Latn-RS" sz="24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X</a:t>
            </a:r>
            <a:r>
              <a:rPr lang="en-US" sz="2400" b="1" baseline="300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X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 x XY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sr-Latn-RS" sz="2400" dirty="0" smtClean="0">
                <a:latin typeface="Arial" pitchFamily="34" charset="0"/>
                <a:cs typeface="Arial" pitchFamily="34" charset="0"/>
              </a:rPr>
              <a:t>F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1  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X</a:t>
            </a:r>
            <a:r>
              <a:rPr lang="en-US" sz="2400" b="1" baseline="300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X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           </a:t>
            </a:r>
            <a:r>
              <a:rPr lang="en-US" sz="2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400" b="1" baseline="300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en-US" sz="2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Cyrl-R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XX, XY</a:t>
            </a:r>
            <a:endParaRPr lang="sr-Cyrl-RS" sz="24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sr-Cyrl-RS" sz="24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sr-Cyrl-RS" sz="1700" dirty="0" smtClean="0">
                <a:latin typeface="Arial" pitchFamily="34" charset="0"/>
                <a:cs typeface="Arial" pitchFamily="34" charset="0"/>
              </a:rPr>
              <a:t>преносилац        </a:t>
            </a:r>
            <a:r>
              <a:rPr lang="sr-Cyrl-RS" sz="17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болестан</a:t>
            </a:r>
            <a:r>
              <a:rPr lang="sr-Cyrl-RS" sz="1700" dirty="0" smtClean="0">
                <a:latin typeface="Arial" pitchFamily="34" charset="0"/>
                <a:cs typeface="Arial" pitchFamily="34" charset="0"/>
              </a:rPr>
              <a:t>           здрави</a:t>
            </a:r>
            <a:endParaRPr lang="en-US" sz="17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sr-Latn-RS" sz="2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В</a:t>
            </a:r>
            <a:r>
              <a:rPr lang="sr-Latn-CS" sz="2400" dirty="0" smtClean="0">
                <a:latin typeface="Arial" pitchFamily="34" charset="0"/>
                <a:cs typeface="Arial" pitchFamily="34" charset="0"/>
              </a:rPr>
              <a:t>ероватноћа за добијање рецесивног хомозигота се повећава склапањем бракова у сродству.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sr-Latn-CS" sz="2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Cyrl-RS" sz="2400" b="1" dirty="0" smtClean="0">
                <a:latin typeface="Arial" pitchFamily="34" charset="0"/>
                <a:cs typeface="Arial" pitchFamily="34" charset="0"/>
              </a:rPr>
              <a:t>Нп</a:t>
            </a:r>
            <a:r>
              <a:rPr lang="sr-Latn-CS" sz="2400" b="1" dirty="0" smtClean="0">
                <a:latin typeface="Arial" pitchFamily="34" charset="0"/>
                <a:cs typeface="Arial" pitchFamily="34" charset="0"/>
              </a:rPr>
              <a:t>р. </a:t>
            </a:r>
            <a:r>
              <a:rPr lang="sr-Latn-CS" sz="2400" dirty="0" smtClean="0">
                <a:latin typeface="Arial" pitchFamily="34" charset="0"/>
                <a:cs typeface="Arial" pitchFamily="34" charset="0"/>
              </a:rPr>
              <a:t>далтонизам и хемофилија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37182"/>
    </mc:Choice>
    <mc:Fallback>
      <p:transition spd="slow" advTm="137182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742950"/>
          </a:xfrm>
        </p:spPr>
        <p:txBody>
          <a:bodyPr/>
          <a:lstStyle/>
          <a:p>
            <a:pPr eaLnBrk="1" hangingPunct="1"/>
            <a:r>
              <a:rPr lang="sr-Cyrl-CS" altLang="en-US" sz="2400" b="1" i="1" u="sng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Наслеђивање везано за </a:t>
            </a:r>
            <a:r>
              <a:rPr lang="sr-Cyrl-CS" altLang="en-US" sz="2400" b="1" i="1" u="sng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sr-Cyrl-CS" altLang="en-US" sz="2400" b="1" i="1" u="sng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хромозом-холандрично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sr-Latn-C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sr-Latn-C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Y хромозом има </a:t>
            </a:r>
            <a:r>
              <a:rPr lang="sr-Latn-CS" altLang="en-US" sz="2400" b="1" i="1" u="sng" smtClean="0">
                <a:latin typeface="Arial" panose="020B0604020202020204" pitchFamily="34" charset="0"/>
                <a:cs typeface="Arial" panose="020B0604020202020204" pitchFamily="34" charset="0"/>
              </a:rPr>
              <a:t>мало </a:t>
            </a:r>
            <a:endParaRPr lang="sr-Cyrl-CS" altLang="en-US" sz="2400" b="1" i="1" u="sng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Latn-CS" altLang="en-US" sz="2400" b="1" i="1" u="sng" smtClean="0">
                <a:latin typeface="Arial" panose="020B0604020202020204" pitchFamily="34" charset="0"/>
                <a:cs typeface="Arial" panose="020B0604020202020204" pitchFamily="34" charset="0"/>
              </a:rPr>
              <a:t>соматских гена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sr-Cyrl-C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један од њих је </a:t>
            </a:r>
            <a:r>
              <a:rPr lang="sr-Latn-CS" altLang="en-U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ген </a:t>
            </a:r>
            <a:endParaRPr lang="sr-Cyrl-CS" altLang="en-US" sz="240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Latn-CS" altLang="en-U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длакавост ушне шкољке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Ген се преноси</a:t>
            </a:r>
            <a:endParaRPr lang="sr-Cyrl-C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искључиво </a:t>
            </a:r>
            <a:r>
              <a:rPr lang="sr-Latn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 очева </a:t>
            </a:r>
            <a:endParaRPr lang="sr-Cyrl-CS" altLang="en-US" sz="2400" b="1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Latn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синове.</a:t>
            </a:r>
          </a:p>
          <a:p>
            <a:pPr eaLnBrk="1" hangingPunct="1">
              <a:lnSpc>
                <a:spcPct val="80000"/>
              </a:lnSpc>
            </a:pPr>
            <a:endParaRPr lang="en-US" altLang="en-US" sz="2400" smtClean="0">
              <a:solidFill>
                <a:srgbClr val="FFFF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628" name="Picture 10" descr="gen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400" y="1905000"/>
            <a:ext cx="3784600" cy="395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3532"/>
    </mc:Choice>
    <mc:Fallback>
      <p:transition spd="slow" advTm="33532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/>
          <a:lstStyle/>
          <a:p>
            <a:pPr eaLnBrk="1" hangingPunct="1"/>
            <a:r>
              <a:rPr lang="sr-Cyrl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sr-Cyrl-CS" altLang="en-U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Наслеђивање под утицајем пола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981200"/>
            <a:ext cx="8915400" cy="4343400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Cyrl-CS" altLang="en-US" sz="2400" i="1" smtClean="0">
                <a:latin typeface="Arial" panose="020B0604020202020204" pitchFamily="34" charset="0"/>
                <a:cs typeface="Arial" panose="020B0604020202020204" pitchFamily="34" charset="0"/>
              </a:rPr>
              <a:t>Експресија појединих гена на аутозомним хромозомима зависи од полних хормона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endParaRPr lang="sr-Cyrl-C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Нпр. 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ген за ћелавост</a:t>
            </a:r>
            <a:endParaRPr lang="en-U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sr-Cyrl-C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Да би се </a:t>
            </a:r>
            <a:r>
              <a:rPr lang="sr-Cyrl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ћелавост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испољила код </a:t>
            </a:r>
            <a:r>
              <a:rPr lang="sr-Cyrl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жена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потребно је да је ген у </a:t>
            </a:r>
            <a:r>
              <a:rPr lang="sr-Cyrl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хомозиготном ст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ању, а код </a:t>
            </a:r>
            <a:r>
              <a:rPr lang="sr-Cyrl-CS" altLang="en-U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мушкараца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показује </a:t>
            </a:r>
            <a:r>
              <a:rPr lang="sr-Cyrl-CS" altLang="en-U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карактер доминантног гена, 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вероватно због присуства </a:t>
            </a:r>
            <a:r>
              <a:rPr lang="sr-Cyrl-CS" altLang="en-U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андрогена.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1177"/>
    </mc:Choice>
    <mc:Fallback>
      <p:transition spd="slow" advTm="51177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altLang="en-US" sz="4000" b="1" smtClean="0">
                <a:latin typeface="Arial" panose="020B0604020202020204" pitchFamily="34" charset="0"/>
                <a:cs typeface="Arial" panose="020B0604020202020204" pitchFamily="34" charset="0"/>
              </a:rPr>
              <a:t>Интеракција ме</a:t>
            </a:r>
            <a:r>
              <a:rPr lang="sr-Cyrl-CS" altLang="en-US" sz="4000" b="1" smtClean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en-US" altLang="en-US" sz="4000" b="1" smtClean="0">
                <a:latin typeface="Arial" panose="020B0604020202020204" pitchFamily="34" charset="0"/>
                <a:cs typeface="Arial" panose="020B0604020202020204" pitchFamily="34" charset="0"/>
              </a:rPr>
              <a:t>у неалелним генима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393"/>
    </mc:Choice>
    <mc:Fallback>
      <p:transition spd="slow" advTm="7393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04850"/>
            <a:ext cx="9144000" cy="1143000"/>
          </a:xfrm>
        </p:spPr>
        <p:txBody>
          <a:bodyPr/>
          <a:lstStyle/>
          <a:p>
            <a:pPr algn="ctr" eaLnBrk="1" hangingPunct="1"/>
            <a:r>
              <a:rPr lang="sr-Cyrl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Монохибридно, дихибридно, полихибридно наслеђивање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33600"/>
            <a:ext cx="8458200" cy="4191000"/>
          </a:xfrm>
        </p:spPr>
        <p:txBody>
          <a:bodyPr/>
          <a:lstStyle/>
          <a:p>
            <a:pPr marL="609600" indent="-609600" eaLnBrk="1" hangingPunct="1"/>
            <a:endParaRPr lang="sr-Latn-C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 2" panose="05020102010507070707" pitchFamily="18" charset="2"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   - 1866. </a:t>
            </a:r>
            <a:r>
              <a:rPr lang="sr-Cyrl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Грегор Мендел 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је поставио </a:t>
            </a:r>
            <a:r>
              <a:rPr lang="sr-Cyrl-CS" altLang="en-U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два основна правила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наслеђивања:</a:t>
            </a:r>
          </a:p>
          <a:p>
            <a:pPr marL="609600" indent="-609600" eaLnBrk="1" hangingPunct="1">
              <a:buFont typeface="Wingdings 2" panose="05020102010507070707" pitchFamily="18" charset="2"/>
              <a:buNone/>
            </a:pPr>
            <a:endParaRPr lang="sr-Cyrl-C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 2" panose="05020102010507070707" pitchFamily="18" charset="2"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  1. правило </a:t>
            </a:r>
            <a:r>
              <a:rPr lang="sr-Cyrl-CS" altLang="en-U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растављања</a:t>
            </a:r>
          </a:p>
          <a:p>
            <a:pPr marL="609600" indent="-609600" eaLnBrk="1" hangingPunct="1">
              <a:buFont typeface="Wingdings 2" panose="05020102010507070707" pitchFamily="18" charset="2"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  2. правило </a:t>
            </a:r>
            <a:r>
              <a:rPr lang="sr-Cyrl-CS" altLang="en-U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слободног комбиновања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34238"/>
    </mc:Choice>
    <mc:Fallback>
      <p:transition spd="slow" advTm="134238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8229600" cy="1143000"/>
          </a:xfrm>
        </p:spPr>
        <p:txBody>
          <a:bodyPr/>
          <a:lstStyle/>
          <a:p>
            <a:pPr eaLnBrk="1" hangingPunct="1"/>
            <a:r>
              <a:rPr lang="sr-Cyrl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sr-Cyrl-CS" altLang="en-U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Полигенија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229600" cy="4495800"/>
          </a:xfrm>
        </p:spPr>
        <p:txBody>
          <a:bodyPr/>
          <a:lstStyle/>
          <a:p>
            <a:pPr eaLnBrk="1" hangingPunct="1"/>
            <a:endParaRPr lang="sr-Latn-CS" altLang="en-U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Појава да је </a:t>
            </a:r>
            <a:r>
              <a:rPr lang="sr-Latn-CS" altLang="en-US" sz="22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једна особина детерминисана већим бројем гена.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Полигено су детерминисана </a:t>
            </a:r>
            <a:r>
              <a:rPr lang="sr-Latn-CS" altLang="en-U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квантитативна својства</a:t>
            </a:r>
            <a:r>
              <a:rPr lang="sr-Latn-CS" altLang="en-US" sz="2200" b="1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eaLnBrk="1" hangingPunct="1">
              <a:buFontTx/>
              <a:buNone/>
            </a:pPr>
            <a:endParaRPr lang="sr-Latn-CS" altLang="en-US" sz="2200" b="1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en-US" sz="2200" u="sng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Latn-CS" altLang="en-US" sz="2200" u="sng" smtClean="0">
                <a:latin typeface="Arial" panose="020B0604020202020204" pitchFamily="34" charset="0"/>
                <a:cs typeface="Arial" panose="020B0604020202020204" pitchFamily="34" charset="0"/>
              </a:rPr>
              <a:t>Интеракција ме</a:t>
            </a:r>
            <a:r>
              <a:rPr lang="en-US" altLang="en-US" sz="2200" u="sng" smtClean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sr-Latn-CS" altLang="en-US" sz="2200" u="sng" smtClean="0">
                <a:latin typeface="Arial" panose="020B0604020202020204" pitchFamily="34" charset="0"/>
                <a:cs typeface="Arial" panose="020B0604020202020204" pitchFamily="34" charset="0"/>
              </a:rPr>
              <a:t>у неалелним генима је </a:t>
            </a:r>
            <a:r>
              <a:rPr lang="sr-Latn-CS" altLang="en-US" sz="2200" b="1" u="sng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епистаза</a:t>
            </a:r>
            <a:r>
              <a:rPr lang="sr-Latn-CS" altLang="en-US" sz="2200" b="1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eaLnBrk="1" hangingPunct="1">
              <a:buFontTx/>
              <a:buNone/>
            </a:pPr>
            <a:endParaRPr lang="sr-Latn-CS" altLang="en-US" sz="2200" b="1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en-U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А) </a:t>
            </a:r>
            <a:r>
              <a:rPr lang="sr-Latn-CS" altLang="en-U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Комплементарност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-појава да се особина испољава само уз </a:t>
            </a:r>
            <a:r>
              <a:rPr lang="sr-Latn-CS" altLang="en-US" sz="2200" b="1" i="1" smtClean="0">
                <a:latin typeface="Arial" panose="020B0604020202020204" pitchFamily="34" charset="0"/>
                <a:cs typeface="Arial" panose="020B0604020202020204" pitchFamily="34" charset="0"/>
              </a:rPr>
              <a:t>садејство два или више доминантних</a:t>
            </a:r>
            <a:r>
              <a:rPr lang="en-US" altLang="en-US" sz="2200" b="1" i="1" smtClean="0">
                <a:latin typeface="Arial" panose="020B0604020202020204" pitchFamily="34" charset="0"/>
                <a:cs typeface="Arial" panose="020B0604020202020204" pitchFamily="34" charset="0"/>
              </a:rPr>
              <a:t> алела</a:t>
            </a:r>
            <a:r>
              <a:rPr lang="sr-Latn-CS" altLang="en-US" sz="2200" b="1" i="1" smtClean="0">
                <a:latin typeface="Arial" panose="020B0604020202020204" pitchFamily="34" charset="0"/>
                <a:cs typeface="Arial" panose="020B0604020202020204" pitchFamily="34" charset="0"/>
              </a:rPr>
              <a:t> различитих гена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пр</a:t>
            </a: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 AABb, AaBb, AABB).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На ова</a:t>
            </a: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ј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 начин се насле</a:t>
            </a: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ује </a:t>
            </a:r>
            <a:r>
              <a:rPr lang="sr-Latn-CS" altLang="en-US" sz="2200" b="1" i="1" u="sng" smtClean="0">
                <a:latin typeface="Arial" panose="020B0604020202020204" pitchFamily="34" charset="0"/>
                <a:cs typeface="Arial" panose="020B0604020202020204" pitchFamily="34" charset="0"/>
              </a:rPr>
              <a:t>глувонемост</a:t>
            </a:r>
            <a:r>
              <a:rPr lang="sr-Latn-CS" altLang="en-US" sz="2200" i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код људи.</a:t>
            </a:r>
          </a:p>
          <a:p>
            <a:pPr eaLnBrk="1" hangingPunct="1"/>
            <a:endParaRPr lang="en-US" altLang="en-US" sz="22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4511"/>
    </mc:Choice>
    <mc:Fallback>
      <p:transition spd="slow" advTm="54511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742950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Комплементарност </a:t>
            </a:r>
            <a:r>
              <a:rPr lang="sr-Latn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глувонемост</a:t>
            </a:r>
            <a:endParaRPr lang="en-US" altLang="en-US" sz="3200" b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sr-Latn-CS" altLang="en-US" smtClean="0">
                <a:latin typeface="Arial" panose="020B0604020202020204" pitchFamily="34" charset="0"/>
                <a:cs typeface="Arial" panose="020B0604020202020204" pitchFamily="34" charset="0"/>
              </a:rPr>
              <a:t>P        AABB      x      aabb</a:t>
            </a:r>
          </a:p>
          <a:p>
            <a:pPr eaLnBrk="1" hangingPunct="1">
              <a:buFontTx/>
              <a:buNone/>
            </a:pPr>
            <a:r>
              <a:rPr lang="sr-Latn-CS" altLang="en-US" smtClean="0">
                <a:latin typeface="Arial" panose="020B0604020202020204" pitchFamily="34" charset="0"/>
                <a:cs typeface="Arial" panose="020B0604020202020204" pitchFamily="34" charset="0"/>
              </a:rPr>
              <a:t>F1    AaBb  x   AaBb, AaBb, AaBb</a:t>
            </a:r>
          </a:p>
          <a:p>
            <a:pPr eaLnBrk="1" hangingPunct="1">
              <a:buFontTx/>
              <a:buNone/>
            </a:pPr>
            <a:endParaRPr lang="sr-Latn-C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mtClean="0">
                <a:latin typeface="Arial" panose="020B0604020202020204" pitchFamily="34" charset="0"/>
                <a:cs typeface="Arial" panose="020B0604020202020204" pitchFamily="34" charset="0"/>
              </a:rPr>
              <a:t>F2    AABB      AA</a:t>
            </a:r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sr-Latn-CS" altLang="en-US" smtClean="0">
                <a:latin typeface="Arial" panose="020B0604020202020204" pitchFamily="34" charset="0"/>
                <a:cs typeface="Arial" panose="020B0604020202020204" pitchFamily="34" charset="0"/>
              </a:rPr>
              <a:t>b    AaBB     AaBb</a:t>
            </a:r>
          </a:p>
          <a:p>
            <a:pPr eaLnBrk="1" hangingPunct="1">
              <a:buFontTx/>
              <a:buNone/>
            </a:pPr>
            <a:r>
              <a:rPr lang="sr-Latn-CS" altLang="en-US" smtClean="0">
                <a:latin typeface="Arial" panose="020B0604020202020204" pitchFamily="34" charset="0"/>
                <a:cs typeface="Arial" panose="020B0604020202020204" pitchFamily="34" charset="0"/>
              </a:rPr>
              <a:t>        AABb      </a:t>
            </a:r>
            <a:r>
              <a:rPr lang="sr-Latn-CS" altLang="en-US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AAbb </a:t>
            </a:r>
            <a:r>
              <a:rPr lang="sr-Latn-CS" altLang="en-US" smtClean="0">
                <a:latin typeface="Arial" panose="020B0604020202020204" pitchFamily="34" charset="0"/>
                <a:cs typeface="Arial" panose="020B0604020202020204" pitchFamily="34" charset="0"/>
              </a:rPr>
              <a:t>   AaBb      </a:t>
            </a:r>
            <a:r>
              <a:rPr lang="sr-Latn-CS" altLang="en-US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Aabb</a:t>
            </a:r>
          </a:p>
          <a:p>
            <a:pPr eaLnBrk="1" hangingPunct="1">
              <a:buFontTx/>
              <a:buNone/>
            </a:pPr>
            <a:r>
              <a:rPr lang="sr-Latn-CS" altLang="en-US" smtClean="0">
                <a:latin typeface="Arial" panose="020B0604020202020204" pitchFamily="34" charset="0"/>
                <a:cs typeface="Arial" panose="020B0604020202020204" pitchFamily="34" charset="0"/>
              </a:rPr>
              <a:t>        AaBB      AaBb     </a:t>
            </a:r>
            <a:r>
              <a:rPr lang="sr-Latn-CS" altLang="en-US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aaBB      aaBb</a:t>
            </a:r>
          </a:p>
          <a:p>
            <a:pPr eaLnBrk="1" hangingPunct="1">
              <a:buFontTx/>
              <a:buNone/>
            </a:pPr>
            <a:r>
              <a:rPr lang="sr-Latn-CS" altLang="en-US" smtClean="0">
                <a:latin typeface="Arial" panose="020B0604020202020204" pitchFamily="34" charset="0"/>
                <a:cs typeface="Arial" panose="020B0604020202020204" pitchFamily="34" charset="0"/>
              </a:rPr>
              <a:t>        AaBb     </a:t>
            </a:r>
            <a:r>
              <a:rPr lang="sr-Latn-CS" altLang="en-US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Aabb      aaBb       aabb</a:t>
            </a:r>
          </a:p>
          <a:p>
            <a:pPr eaLnBrk="1" hangingPunct="1">
              <a:buFontTx/>
              <a:buNone/>
            </a:pPr>
            <a:r>
              <a:rPr lang="en-US" altLang="en-US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9:7</a:t>
            </a:r>
            <a:r>
              <a:rPr lang="sr-Latn-CS" altLang="en-US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</a:t>
            </a:r>
            <a:r>
              <a:rPr lang="en-US" altLang="en-US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8004"/>
    </mc:Choice>
    <mc:Fallback>
      <p:transition spd="slow" advTm="58004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04850"/>
            <a:ext cx="8610600" cy="1143000"/>
          </a:xfrm>
        </p:spPr>
        <p:txBody>
          <a:bodyPr/>
          <a:lstStyle/>
          <a:p>
            <a:pPr eaLnBrk="1" hangingPunct="1"/>
            <a:r>
              <a:rPr lang="en-U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Еписта</a:t>
            </a:r>
            <a:r>
              <a:rPr lang="sr-Latn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en-U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у у</a:t>
            </a:r>
            <a:r>
              <a:rPr lang="sr-Latn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U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ем смислу</a:t>
            </a:r>
            <a:r>
              <a:rPr lang="en-US" altLang="en-US" sz="24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представља</a:t>
            </a:r>
            <a:r>
              <a:rPr lang="en-US" altLang="en-US" sz="24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sz="2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инхибициј</a:t>
            </a:r>
            <a:r>
              <a:rPr lang="en-US" altLang="en-US" sz="2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sr-Latn-CS" altLang="en-US" sz="2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дејства једног гена дејством другог гена</a:t>
            </a:r>
            <a:r>
              <a:rPr lang="en-US" altLang="en-US" sz="2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0" y="2590800"/>
            <a:ext cx="8991600" cy="3733800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Епистатички гени 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могу да буду </a:t>
            </a:r>
            <a:r>
              <a:rPr lang="sr-Cyrl-C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доминантни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sr-Cyrl-C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рецесивни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eaLnBrk="1" hangingPunct="1">
              <a:buFontTx/>
              <a:buNone/>
            </a:pPr>
            <a:endParaRPr lang="sr-Cyrl-C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Код глувонемости сваки </a:t>
            </a:r>
            <a:r>
              <a:rPr lang="sr-Cyrl-CS" altLang="en-US" sz="2400" b="1" i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рецесивни хомозиготни пар алела је епистатичан</a:t>
            </a:r>
            <a:r>
              <a:rPr lang="sr-Cyrl-CS" altLang="en-U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и спречава дејство доминантног гена – особе генотипа </a:t>
            </a:r>
            <a:r>
              <a:rPr lang="sr-Latn-CS" altLang="en-US" sz="2400" u="sng" smtClean="0">
                <a:latin typeface="Arial" panose="020B0604020202020204" pitchFamily="34" charset="0"/>
                <a:cs typeface="Arial" panose="020B0604020202020204" pitchFamily="34" charset="0"/>
              </a:rPr>
              <a:t>AA</a:t>
            </a:r>
            <a:r>
              <a:rPr lang="sr-Latn-CS" altLang="en-US" sz="2400" b="1" u="sng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bb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Latn-CS" altLang="en-US" sz="2400" b="1" u="sng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</a:t>
            </a:r>
            <a:r>
              <a:rPr lang="sr-Latn-CS" altLang="en-US" sz="2400" u="sng" smtClean="0">
                <a:latin typeface="Arial" panose="020B0604020202020204" pitchFamily="34" charset="0"/>
                <a:cs typeface="Arial" panose="020B0604020202020204" pitchFamily="34" charset="0"/>
              </a:rPr>
              <a:t>BB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су </a:t>
            </a:r>
            <a:r>
              <a:rPr lang="sr-Cyrl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глувонеме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7065"/>
    </mc:Choice>
    <mc:Fallback>
      <p:transition spd="slow" advTm="47065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742950"/>
          </a:xfrm>
        </p:spPr>
        <p:txBody>
          <a:bodyPr/>
          <a:lstStyle/>
          <a:p>
            <a:pPr eaLnBrk="1" hangingPunct="1"/>
            <a:r>
              <a:rPr lang="sr-Cyrl-CS" altLang="en-U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Б) Адитивна полигенија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0" y="1935163"/>
            <a:ext cx="9144000" cy="4389437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Је појава сабирања –</a:t>
            </a:r>
            <a:r>
              <a:rPr lang="sr-Latn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кумулације дејства доминантних алела 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гена.</a:t>
            </a:r>
          </a:p>
          <a:p>
            <a:pPr eaLnBrk="1" hangingPunct="1">
              <a:buFontTx/>
              <a:buNone/>
            </a:pPr>
            <a:endParaRPr lang="sr-Latn-C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Што је више доминантних алела гена особина је јаче испољена.</a:t>
            </a:r>
          </a:p>
          <a:p>
            <a:pPr eaLnBrk="1" hangingPunct="1">
              <a:buFontTx/>
              <a:buNone/>
            </a:pPr>
            <a:endParaRPr lang="sr-Latn-CS" altLang="en-US" sz="2400" smtClean="0">
              <a:solidFill>
                <a:srgbClr val="CC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- Нп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р. насле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ивање </a:t>
            </a:r>
            <a:r>
              <a:rPr lang="sr-Latn-CS" altLang="en-U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боје коже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код људи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9135"/>
    </mc:Choice>
    <mc:Fallback>
      <p:transition spd="slow" advTm="69135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7467600" cy="1143000"/>
          </a:xfrm>
        </p:spPr>
        <p:txBody>
          <a:bodyPr/>
          <a:lstStyle/>
          <a:p>
            <a:pPr eaLnBrk="1" hangingPunct="1"/>
            <a:r>
              <a:rPr lang="sr-Cyrl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Наслеђивање боје коже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buFontTx/>
              <a:buNone/>
            </a:pPr>
            <a:endParaRPr lang="en-U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P       N1N1N2N2   x    n1n1n2n2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F1     N1n1N2n2  x  N1n1N2n2,  .....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F2    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: 4 : 6 : 4 :1</a:t>
            </a:r>
          </a:p>
        </p:txBody>
      </p:sp>
      <p:pic>
        <p:nvPicPr>
          <p:cNvPr id="33796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733800"/>
            <a:ext cx="2743200" cy="269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495800"/>
            <a:ext cx="3273425" cy="213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2478"/>
    </mc:Choice>
    <mc:Fallback>
      <p:transition spd="slow" advTm="72478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85800"/>
            <a:ext cx="8382000" cy="1143000"/>
          </a:xfrm>
        </p:spPr>
        <p:txBody>
          <a:bodyPr/>
          <a:lstStyle/>
          <a:p>
            <a:pPr eaLnBrk="1" hangingPunct="1"/>
            <a:r>
              <a:rPr lang="en-US" altLang="en-US" sz="24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lang="sr-Latn-CS" altLang="en-US" sz="24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што се полигено дејство испољава уз садејство фактора средине – </a:t>
            </a:r>
            <a:r>
              <a:rPr lang="sr-Latn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мултифакторијално насле</a:t>
            </a:r>
            <a:r>
              <a:rPr lang="sr-Cyrl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sr-Latn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ивање</a:t>
            </a:r>
            <a:endParaRPr lang="en-US" altLang="en-US" sz="2400" b="1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0" y="2362200"/>
            <a:ext cx="9144000" cy="44958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Diabetes mellitus</a:t>
            </a:r>
          </a:p>
          <a:p>
            <a:pPr marL="609600" indent="-60960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2. Кардиоваскуларне болести</a:t>
            </a:r>
          </a:p>
          <a:p>
            <a:pPr marL="609600" indent="-60960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3. Артеријска хипертензија</a:t>
            </a:r>
          </a:p>
          <a:p>
            <a:pPr marL="609600" indent="-60960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4. Повећана концентрација холестерола</a:t>
            </a:r>
          </a:p>
          <a:p>
            <a:pPr marL="609600" indent="-60960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5. Тиреотоксикоза...</a:t>
            </a:r>
          </a:p>
          <a:p>
            <a:pPr marL="609600" indent="-60960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sr-Cyrl-C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sr-Cyrl-C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Cyrl-C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Тешко је предвидети њихово наслеђивање у потомству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3773"/>
    </mc:Choice>
    <mc:Fallback>
      <p:transition spd="slow" advTm="83773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altLang="en-U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Плејотропни гени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09800"/>
            <a:ext cx="8229600" cy="4114800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- Појава да </a:t>
            </a:r>
            <a:r>
              <a:rPr lang="en-U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један ген 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детермини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ше </a:t>
            </a:r>
            <a:r>
              <a:rPr lang="sr-Latn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више особина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eaLnBrk="1" hangingPunct="1">
              <a:buFontTx/>
              <a:buNone/>
            </a:pPr>
            <a:endParaRPr lang="sr-Latn-CS" altLang="en-US" sz="2400" smtClean="0">
              <a:solidFill>
                <a:srgbClr val="CC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sr-Cyrl-C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Пример:  </a:t>
            </a:r>
          </a:p>
          <a:p>
            <a:pPr eaLnBrk="1" hangingPunct="1">
              <a:buFontTx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- анемија српастих ћелија;</a:t>
            </a:r>
            <a:endParaRPr lang="sr-Latn-C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Van der Hoevov sy (Osteogenezis imperfekta)-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плаве склере, глувоћа и крхке кости</a:t>
            </a:r>
          </a:p>
          <a:p>
            <a:pPr eaLnBrk="1" hangingPunct="1">
              <a:buFontTx/>
              <a:buNone/>
            </a:pPr>
            <a:endParaRPr lang="sr-Cyrl-C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08364"/>
    </mc:Choice>
    <mc:Fallback>
      <p:transition spd="slow" advTm="108364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839200" cy="914400"/>
          </a:xfrm>
        </p:spPr>
        <p:txBody>
          <a:bodyPr/>
          <a:lstStyle/>
          <a:p>
            <a:pPr eaLnBrk="1" hangingPunct="1"/>
            <a:r>
              <a:rPr lang="sr-Cyrl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sr-Cyrl-CS" altLang="en-U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Везани гени-корелативно наслеђивање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0" y="1981200"/>
            <a:ext cx="9144000" cy="4343400"/>
          </a:xfrm>
        </p:spPr>
        <p:txBody>
          <a:bodyPr>
            <a:normAutofit lnSpcReduction="10000"/>
          </a:bodyPr>
          <a:lstStyle/>
          <a:p>
            <a:pPr marL="420624" indent="-384048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sr-Cyrl-CS" sz="2400" dirty="0" smtClean="0">
                <a:latin typeface="Arial" pitchFamily="34" charset="0"/>
                <a:cs typeface="Arial" pitchFamily="34" charset="0"/>
              </a:rPr>
              <a:t>- Гени </a:t>
            </a:r>
            <a:r>
              <a:rPr lang="sr-Cyrl-CS" sz="2400" dirty="0">
                <a:latin typeface="Arial" pitchFamily="34" charset="0"/>
                <a:cs typeface="Arial" pitchFamily="34" charset="0"/>
              </a:rPr>
              <a:t>који се налазе на истом хромозому и </a:t>
            </a:r>
            <a:r>
              <a:rPr lang="sr-Cyrl-CS" sz="2400" dirty="0" smtClean="0">
                <a:latin typeface="Arial" pitchFamily="34" charset="0"/>
                <a:cs typeface="Arial" pitchFamily="34" charset="0"/>
              </a:rPr>
              <a:t>детерминишу везана својства називају се </a:t>
            </a:r>
            <a:r>
              <a:rPr lang="sr-Cyrl-CS" sz="2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везани гени</a:t>
            </a:r>
            <a:r>
              <a:rPr lang="sr-Cyrl-CS" sz="2400" b="1" i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420624" indent="-384048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sr-Cyrl-C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 Особине</a:t>
            </a:r>
            <a:r>
              <a:rPr lang="sr-Cyrl-C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CS" sz="2400" dirty="0">
                <a:latin typeface="Arial" pitchFamily="34" charset="0"/>
                <a:cs typeface="Arial" pitchFamily="34" charset="0"/>
              </a:rPr>
              <a:t>које </a:t>
            </a:r>
            <a:r>
              <a:rPr lang="sr-Cyrl-CS" sz="2400" dirty="0" smtClean="0">
                <a:latin typeface="Arial" pitchFamily="34" charset="0"/>
                <a:cs typeface="Arial" pitchFamily="34" charset="0"/>
              </a:rPr>
              <a:t>детерминишу везани гени, наслеђују се </a:t>
            </a:r>
            <a:r>
              <a:rPr lang="sr-Cyrl-CS" sz="2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корелативно</a:t>
            </a:r>
            <a:r>
              <a:rPr lang="sr-Cyrl-CS" sz="24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CS" sz="2400" dirty="0" smtClean="0">
                <a:latin typeface="Arial" pitchFamily="34" charset="0"/>
                <a:cs typeface="Arial" pitchFamily="34" charset="0"/>
              </a:rPr>
              <a:t>то јест </a:t>
            </a:r>
            <a:r>
              <a:rPr lang="sr-Cyrl-CS" sz="2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везано</a:t>
            </a:r>
            <a:r>
              <a:rPr lang="sr-Cyrl-CS" sz="24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420624" indent="-384048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sr-Cyrl-CS" sz="2400" dirty="0">
              <a:latin typeface="Arial" pitchFamily="34" charset="0"/>
              <a:cs typeface="Arial" pitchFamily="34" charset="0"/>
            </a:endParaRPr>
          </a:p>
          <a:p>
            <a:pPr marL="420624" indent="-384048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sr-Cyrl-CS" sz="2400" dirty="0" smtClean="0">
                <a:latin typeface="Arial" pitchFamily="34" charset="0"/>
                <a:cs typeface="Arial" pitchFamily="34" charset="0"/>
              </a:rPr>
              <a:t>- Везани гени могу </a:t>
            </a:r>
            <a:r>
              <a:rPr lang="sr-Cyrl-CS" sz="2400" dirty="0">
                <a:latin typeface="Arial" pitchFamily="34" charset="0"/>
                <a:cs typeface="Arial" pitchFamily="34" charset="0"/>
              </a:rPr>
              <a:t>да буду раздвојени </a:t>
            </a:r>
            <a:r>
              <a:rPr lang="sr-Latn-RS" sz="2400" dirty="0" smtClean="0">
                <a:latin typeface="Arial" pitchFamily="34" charset="0"/>
                <a:cs typeface="Arial" pitchFamily="34" charset="0"/>
              </a:rPr>
              <a:t>crossing over-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ом.</a:t>
            </a:r>
            <a:r>
              <a:rPr lang="sr-Cyrl-CS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420624" indent="-384048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sr-Cyrl-CS" sz="2400" dirty="0">
              <a:latin typeface="Arial" pitchFamily="34" charset="0"/>
              <a:cs typeface="Arial" pitchFamily="34" charset="0"/>
            </a:endParaRPr>
          </a:p>
          <a:p>
            <a:pPr marL="420624" indent="-384048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sr-Cyrl-CS" sz="2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Cyrl-CS" sz="2400" b="1" dirty="0" smtClean="0">
                <a:latin typeface="Arial" pitchFamily="34" charset="0"/>
                <a:cs typeface="Arial" pitchFamily="34" charset="0"/>
              </a:rPr>
              <a:t>Нпр</a:t>
            </a:r>
            <a:r>
              <a:rPr lang="sr-Cyrl-CS" sz="2400" b="1" dirty="0">
                <a:latin typeface="Arial" pitchFamily="34" charset="0"/>
                <a:cs typeface="Arial" pitchFamily="34" charset="0"/>
              </a:rPr>
              <a:t>.  </a:t>
            </a:r>
            <a:r>
              <a:rPr lang="sr-Cyrl-CS" sz="2400" b="1" dirty="0" smtClean="0">
                <a:latin typeface="Arial" pitchFamily="34" charset="0"/>
                <a:cs typeface="Arial" pitchFamily="34" charset="0"/>
              </a:rPr>
              <a:t>г</a:t>
            </a:r>
            <a:r>
              <a:rPr lang="sr-Cyrl-CS" sz="2400" dirty="0" smtClean="0">
                <a:latin typeface="Arial" pitchFamily="34" charset="0"/>
                <a:cs typeface="Arial" pitchFamily="34" charset="0"/>
              </a:rPr>
              <a:t>ен </a:t>
            </a:r>
            <a:r>
              <a:rPr lang="sr-Cyrl-CS" sz="2400" dirty="0">
                <a:latin typeface="Arial" pitchFamily="34" charset="0"/>
                <a:cs typeface="Arial" pitchFamily="34" charset="0"/>
              </a:rPr>
              <a:t>за </a:t>
            </a:r>
            <a:r>
              <a:rPr lang="sr-Latn-CS" sz="2400" b="1" i="1" dirty="0">
                <a:latin typeface="Arial" pitchFamily="34" charset="0"/>
                <a:cs typeface="Arial" pitchFamily="34" charset="0"/>
              </a:rPr>
              <a:t>ABO систем крвних група </a:t>
            </a:r>
            <a:r>
              <a:rPr lang="sr-Latn-CS" sz="2400" dirty="0">
                <a:latin typeface="Arial" pitchFamily="34" charset="0"/>
                <a:cs typeface="Arial" pitchFamily="34" charset="0"/>
              </a:rPr>
              <a:t>и ген </a:t>
            </a:r>
            <a:r>
              <a:rPr lang="sr-Latn-CS" sz="2400" b="1" i="1" dirty="0">
                <a:latin typeface="Arial" pitchFamily="34" charset="0"/>
                <a:cs typeface="Arial" pitchFamily="34" charset="0"/>
              </a:rPr>
              <a:t>за синдром </a:t>
            </a:r>
            <a:r>
              <a:rPr lang="en-US" sz="2400" b="1" i="1" dirty="0">
                <a:latin typeface="Arial" pitchFamily="34" charset="0"/>
                <a:cs typeface="Arial" pitchFamily="34" charset="0"/>
              </a:rPr>
              <a:t>“</a:t>
            </a:r>
            <a:r>
              <a:rPr lang="sr-Latn-CS" sz="2400" b="1" i="1" dirty="0">
                <a:latin typeface="Arial" pitchFamily="34" charset="0"/>
                <a:cs typeface="Arial" pitchFamily="34" charset="0"/>
              </a:rPr>
              <a:t>нокти-чашица</a:t>
            </a:r>
            <a:r>
              <a:rPr lang="en-US" sz="2400" b="1" i="1" dirty="0">
                <a:latin typeface="Arial" pitchFamily="34" charset="0"/>
                <a:cs typeface="Arial" pitchFamily="34" charset="0"/>
              </a:rPr>
              <a:t>”</a:t>
            </a:r>
            <a:r>
              <a:rPr lang="sr-Latn-CS" sz="2400" b="1" i="1" dirty="0">
                <a:latin typeface="Arial" pitchFamily="34" charset="0"/>
                <a:cs typeface="Arial" pitchFamily="34" charset="0"/>
              </a:rPr>
              <a:t> </a:t>
            </a:r>
            <a:r>
              <a:rPr lang="sr-Latn-CS" sz="2400" dirty="0">
                <a:latin typeface="Arial" pitchFamily="34" charset="0"/>
                <a:cs typeface="Arial" pitchFamily="34" charset="0"/>
              </a:rPr>
              <a:t>на хром. бр. 9 на удаљености од 10 </a:t>
            </a:r>
            <a:r>
              <a:rPr lang="sr-Cyrl-CS" sz="2400" dirty="0">
                <a:latin typeface="Arial" pitchFamily="34" charset="0"/>
                <a:cs typeface="Arial" pitchFamily="34" charset="0"/>
              </a:rPr>
              <a:t>с</a:t>
            </a:r>
            <a:r>
              <a:rPr lang="sr-Latn-CS" sz="2400" dirty="0">
                <a:latin typeface="Arial" pitchFamily="34" charset="0"/>
                <a:cs typeface="Arial" pitchFamily="34" charset="0"/>
              </a:rPr>
              <a:t>М, </a:t>
            </a:r>
            <a:r>
              <a:rPr lang="sr-Latn-CS" sz="2400" b="1" i="1" dirty="0">
                <a:latin typeface="Arial" pitchFamily="34" charset="0"/>
                <a:cs typeface="Arial" pitchFamily="34" charset="0"/>
              </a:rPr>
              <a:t>гени за далтонизам </a:t>
            </a:r>
            <a:r>
              <a:rPr lang="sr-Latn-CS" sz="2400" dirty="0">
                <a:latin typeface="Arial" pitchFamily="34" charset="0"/>
                <a:cs typeface="Arial" pitchFamily="34" charset="0"/>
              </a:rPr>
              <a:t>и</a:t>
            </a:r>
            <a:r>
              <a:rPr lang="sr-Latn-CS" sz="2400" b="1" i="1" dirty="0">
                <a:latin typeface="Arial" pitchFamily="34" charset="0"/>
                <a:cs typeface="Arial" pitchFamily="34" charset="0"/>
              </a:rPr>
              <a:t> хемофилију </a:t>
            </a:r>
            <a:r>
              <a:rPr lang="sr-Latn-CS" sz="2400" dirty="0">
                <a:latin typeface="Arial" pitchFamily="34" charset="0"/>
                <a:cs typeface="Arial" pitchFamily="34" charset="0"/>
              </a:rPr>
              <a:t>на X хромозому -12 cM.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3407"/>
    </mc:Choice>
    <mc:Fallback>
      <p:transition spd="slow" advTm="63407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742950"/>
          </a:xfrm>
        </p:spPr>
        <p:txBody>
          <a:bodyPr/>
          <a:lstStyle/>
          <a:p>
            <a:pPr algn="ctr" eaLnBrk="1" hangingPunct="1"/>
            <a:r>
              <a:rPr lang="sr-Cyrl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Наслеђивање синдрома  </a:t>
            </a:r>
            <a:r>
              <a:rPr lang="sr-Latn-CS" altLang="en-U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</a:t>
            </a:r>
            <a:endParaRPr lang="en-US" altLang="en-US" sz="3200" b="1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2438400"/>
            <a:ext cx="4038600" cy="39163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sr-Latn-CS" altLang="en-US" sz="22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 </a:t>
            </a:r>
            <a:r>
              <a:rPr lang="en-US" altLang="en-US" sz="22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nn</a:t>
            </a:r>
            <a:endParaRPr lang="sr-Latn-CS" altLang="en-US" sz="220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z="22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    AO  x  OO</a:t>
            </a:r>
          </a:p>
          <a:p>
            <a:pPr eaLnBrk="1" hangingPunct="1">
              <a:buFontTx/>
              <a:buNone/>
            </a:pP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       NP </a:t>
            </a: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NP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nn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nn</a:t>
            </a:r>
            <a:endParaRPr lang="sr-Latn-CS" altLang="en-U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F1  AO, AO, OO, OO </a:t>
            </a:r>
          </a:p>
          <a:p>
            <a:pPr eaLnBrk="1" hangingPunct="1">
              <a:buFontTx/>
              <a:buNone/>
            </a:pP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           50%         50% 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Latn-CS" altLang="en-US" sz="2200" b="1" i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en-US" sz="2200" b="1" i="1" smtClean="0">
                <a:latin typeface="Arial" panose="020B0604020202020204" pitchFamily="34" charset="0"/>
                <a:cs typeface="Arial" panose="020B0604020202020204" pitchFamily="34" charset="0"/>
              </a:rPr>
              <a:t>није се десио </a:t>
            </a: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crossing over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8200" y="2438400"/>
            <a:ext cx="4038600" cy="39163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sr-Latn-CS" altLang="en-US" sz="22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</a:t>
            </a:r>
            <a:r>
              <a:rPr lang="en-US" altLang="en-US" sz="22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nn</a:t>
            </a:r>
            <a:endParaRPr lang="sr-Latn-CS" altLang="en-US" sz="220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z="22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    AO  x   OO   </a:t>
            </a:r>
          </a:p>
          <a:p>
            <a:pPr eaLnBrk="1" hangingPunct="1">
              <a:buFontTx/>
              <a:buNone/>
            </a:pP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      NP  </a:t>
            </a: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nn  </a:t>
            </a: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NP</a:t>
            </a: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  nn</a:t>
            </a:r>
            <a:endParaRPr lang="sr-Latn-CS" altLang="en-U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F1 AO, AO, OO, OO</a:t>
            </a:r>
          </a:p>
          <a:p>
            <a:pPr eaLnBrk="1" hangingPunct="1">
              <a:buFontTx/>
              <a:buNone/>
            </a:pP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     40% 10% 10% 40%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Latn-C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Cyrl-CS" altLang="en-US" sz="2200" b="1" i="1" smtClean="0">
                <a:latin typeface="Arial" panose="020B0604020202020204" pitchFamily="34" charset="0"/>
                <a:cs typeface="Arial" panose="020B0604020202020204" pitchFamily="34" charset="0"/>
              </a:rPr>
              <a:t>десио се </a:t>
            </a: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crossing over</a:t>
            </a:r>
            <a:endParaRPr lang="sr-Cyrl-CS" altLang="en-US" sz="22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96995"/>
    </mc:Choice>
    <mc:Fallback>
      <p:transition spd="slow" advTm="96995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229600" cy="914400"/>
          </a:xfrm>
        </p:spPr>
        <p:txBody>
          <a:bodyPr/>
          <a:lstStyle/>
          <a:p>
            <a:pPr algn="ctr" eaLnBrk="1" hangingPunct="1"/>
            <a:r>
              <a:rPr lang="sr-Cyrl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Монохибридно наслеђивање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Праћење наслеђивања </a:t>
            </a:r>
            <a:r>
              <a:rPr lang="sr-Cyrl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једне особине</a:t>
            </a:r>
            <a:r>
              <a:rPr lang="sr-Cyrl-C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CS" altLang="en-US" sz="2400" b="1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P        AA x aa</a:t>
            </a:r>
          </a:p>
          <a:p>
            <a:pPr eaLnBrk="1" hangingPunct="1">
              <a:buFontTx/>
              <a:buNone/>
            </a:pPr>
            <a:r>
              <a:rPr lang="sr-Latn-CS" altLang="en-U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F1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sr-Latn-CS" altLang="en-U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x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Latn-CS" altLang="en-U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Latn-CS" altLang="en-U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</a:t>
            </a:r>
          </a:p>
          <a:p>
            <a:pPr eaLnBrk="1" hangingPunct="1">
              <a:buFontTx/>
              <a:buNone/>
            </a:pP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G       A, a, A, a</a:t>
            </a:r>
          </a:p>
          <a:p>
            <a:pPr eaLnBrk="1" hangingPunct="1">
              <a:buFontTx/>
              <a:buNone/>
            </a:pPr>
            <a:r>
              <a:rPr lang="sr-Latn-C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F2     AA, Aa, Aa, aa</a:t>
            </a:r>
          </a:p>
          <a:p>
            <a:pPr eaLnBrk="1" hangingPunct="1">
              <a:buFontTx/>
              <a:buNone/>
            </a:pPr>
            <a:r>
              <a:rPr lang="en-U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sr-Latn-C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              </a:t>
            </a:r>
            <a:r>
              <a:rPr lang="sr-Latn-CS" altLang="en-U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  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:  </a:t>
            </a:r>
            <a:r>
              <a:rPr lang="en-US" altLang="en-U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pPr eaLnBrk="1" hangingPunct="1">
              <a:buFontTx/>
              <a:buNone/>
            </a:pPr>
            <a:r>
              <a:rPr lang="en-U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altLang="en-U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altLang="en-U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 :     </a:t>
            </a:r>
            <a:r>
              <a:rPr lang="en-US" altLang="en-U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     :  </a:t>
            </a:r>
            <a:r>
              <a:rPr lang="en-US" altLang="en-U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50049"/>
    </mc:Choice>
    <mc:Fallback>
      <p:transition spd="slow" advTm="350049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666750"/>
          </a:xfrm>
        </p:spPr>
        <p:txBody>
          <a:bodyPr/>
          <a:lstStyle/>
          <a:p>
            <a:pPr algn="ctr" eaLnBrk="1" hangingPunct="1"/>
            <a:r>
              <a:rPr lang="en-U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Дихибридно насле</a:t>
            </a:r>
            <a:r>
              <a:rPr lang="sr-Cyrl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en-U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ивање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35163"/>
            <a:ext cx="8382000" cy="4389437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  Пра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ти се 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насле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ивањ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две особине 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које су детерминисане </a:t>
            </a:r>
            <a:r>
              <a:rPr lang="en-US" altLang="en-U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генима на ра</a:t>
            </a:r>
            <a:r>
              <a:rPr lang="sr-Latn-CS" altLang="en-U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en-US" altLang="en-U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ли</a:t>
            </a:r>
            <a:r>
              <a:rPr lang="sr-Latn-CS" altLang="en-U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итим хромо</a:t>
            </a:r>
            <a:r>
              <a:rPr lang="sr-Latn-CS" altLang="en-U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en-US" altLang="en-U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омима</a:t>
            </a:r>
            <a:endParaRPr lang="sr-Latn-CS" altLang="en-US" sz="2400" b="1" u="sng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sr-Latn-C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P    AABB   x 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aabb</a:t>
            </a:r>
          </a:p>
          <a:p>
            <a:pPr eaLnBrk="1" hangingPunct="1">
              <a:buFontTx/>
              <a:buNone/>
            </a:pPr>
            <a:r>
              <a:rPr lang="sr-Latn-CS" altLang="en-U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F1  AaB</a:t>
            </a:r>
            <a:r>
              <a:rPr lang="en-US" altLang="en-U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sr-Latn-CS" altLang="en-U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AaBb, AaBb, AaBb</a:t>
            </a:r>
            <a:endParaRPr lang="en-US" altLang="en-US" sz="240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99106"/>
    </mc:Choice>
    <mc:Fallback>
      <p:transition spd="slow" advTm="99106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296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F1   AaBb  x AaBb</a:t>
            </a:r>
            <a:r>
              <a:rPr lang="en-US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sz="3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sr-Latn-CS" altLang="en-US" sz="2800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r>
              <a:rPr lang="sr-Latn-CS" altLang="en-US" sz="2800" smtClean="0">
                <a:solidFill>
                  <a:srgbClr val="FFFFCC"/>
                </a:solidFill>
              </a:rPr>
              <a:t>F2</a:t>
            </a:r>
            <a:r>
              <a:rPr lang="sr-Latn-CS" altLang="en-US" sz="2800" smtClean="0">
                <a:solidFill>
                  <a:schemeClr val="bg1"/>
                </a:solidFill>
              </a:rPr>
              <a:t>      </a:t>
            </a:r>
            <a:endParaRPr lang="en-US" altLang="en-US" sz="2800" smtClean="0">
              <a:solidFill>
                <a:schemeClr val="bg1"/>
              </a:solidFill>
            </a:endParaRPr>
          </a:p>
        </p:txBody>
      </p:sp>
      <p:graphicFrame>
        <p:nvGraphicFramePr>
          <p:cNvPr id="6211" name="Group 67"/>
          <p:cNvGraphicFramePr>
            <a:graphicFrameLocks noGrp="1"/>
          </p:cNvGraphicFramePr>
          <p:nvPr>
            <p:ph sz="half" idx="2"/>
          </p:nvPr>
        </p:nvGraphicFramePr>
        <p:xfrm>
          <a:off x="1600200" y="1752600"/>
          <a:ext cx="5715000" cy="4648201"/>
        </p:xfrm>
        <a:graphic>
          <a:graphicData uri="http://schemas.openxmlformats.org/drawingml/2006/table">
            <a:tbl>
              <a:tblPr/>
              <a:tblGrid>
                <a:gridCol w="78548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5511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2700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5511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9227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9296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199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AABB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AABb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AaBB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AaBb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215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AABb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AAbb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AaBb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Aabb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199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AaBB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AaBb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aaBB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aaBb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570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AaBb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Aabb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aaBb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aabb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8204"/>
    </mc:Choice>
    <mc:Fallback>
      <p:transition spd="slow" advTm="28204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/>
          <a:lstStyle/>
          <a:p>
            <a:pPr eaLnBrk="1" hangingPunct="1"/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Однос </a:t>
            </a:r>
            <a:r>
              <a:rPr lang="sr-Cyrl-CS" altLang="en-U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фенотипских класа 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у дихибридном наслеђивању је </a:t>
            </a:r>
            <a:r>
              <a:rPr lang="sr-Latn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U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:3:3:1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en-US" altLang="en-US" sz="2400" b="1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Формула за израчунавање </a:t>
            </a:r>
            <a:r>
              <a:rPr lang="sr-Cyrl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генотиповa је </a:t>
            </a:r>
            <a:r>
              <a:rPr lang="sr-Latn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sr-Latn-CS" altLang="en-US" sz="2400" b="1" baseline="300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sr-Cyrl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фенотипова </a:t>
            </a:r>
            <a:r>
              <a:rPr lang="sr-Latn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sr-Latn-CS" altLang="en-US" sz="2400" b="1" baseline="300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где је </a:t>
            </a:r>
            <a:r>
              <a:rPr lang="sr-Latn-CS" altLang="en-U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sr-Cyrl-CS" altLang="en-U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број особина које се прате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sr-Cyrl-CS" altLang="en-US" sz="2400" b="1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За дихибридно насле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ивање </a:t>
            </a:r>
            <a:r>
              <a:rPr lang="sr-Cyrl-CS" altLang="en-U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брoј гeнoтипoвa јe 9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, a </a:t>
            </a:r>
            <a:r>
              <a:rPr lang="sr-Cyrl-CS" altLang="en-U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фeнoтипoвa je 4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1072"/>
    </mc:Choice>
    <mc:Fallback>
      <p:transition spd="slow" advTm="61072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742950"/>
          </a:xfrm>
        </p:spPr>
        <p:txBody>
          <a:bodyPr/>
          <a:lstStyle/>
          <a:p>
            <a:pPr algn="ctr" eaLnBrk="1" hangingPunct="1"/>
            <a:r>
              <a:rPr lang="sr-Cyrl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Повратно укрштање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2057400"/>
            <a:ext cx="8686800" cy="4267200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  Ј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е укрштање </a:t>
            </a:r>
            <a:r>
              <a:rPr lang="sr-Latn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хетерозиготних потомака са рецесивним хомозиготом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. Однос </a:t>
            </a:r>
            <a:r>
              <a:rPr lang="sr-Latn-CS" altLang="en-U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фенотипова 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sr-Latn-CS" altLang="en-U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генотипова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sr-Latn-CS" altLang="en-U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F2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генерацији је </a:t>
            </a:r>
            <a:r>
              <a:rPr lang="sr-Latn-C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:1:1:1.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en-U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en-U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F1       AaBb  x  aabb</a:t>
            </a:r>
          </a:p>
          <a:p>
            <a:pPr eaLnBrk="1" hangingPunct="1">
              <a:buFontTx/>
              <a:buNone/>
            </a:pP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G      AB, Ab, aB, ab   x  ab</a:t>
            </a:r>
          </a:p>
          <a:p>
            <a:pPr eaLnBrk="1" hangingPunct="1">
              <a:buFontTx/>
              <a:buNone/>
            </a:pPr>
            <a:r>
              <a:rPr lang="en-U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F2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    AaBb, Aabb, aaBb, aabb</a:t>
            </a:r>
          </a:p>
          <a:p>
            <a:pPr eaLnBrk="1" hangingPunct="1">
              <a:buFontTx/>
              <a:buNone/>
            </a:pPr>
            <a:r>
              <a:rPr lang="en-U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           1     :   1    :    1    :    1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7025"/>
    </mc:Choice>
    <mc:Fallback>
      <p:transition spd="slow" advTm="47025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742950"/>
          </a:xfrm>
        </p:spPr>
        <p:txBody>
          <a:bodyPr/>
          <a:lstStyle/>
          <a:p>
            <a:pPr algn="ctr" eaLnBrk="1" hangingPunct="1"/>
            <a:r>
              <a:rPr lang="en-U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Полихибридно насле</a:t>
            </a:r>
            <a:r>
              <a:rPr lang="sr-Cyrl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en-U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ивање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935163"/>
            <a:ext cx="8382000" cy="438943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  Прати се 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насле</a:t>
            </a:r>
            <a:r>
              <a:rPr lang="sr-Cyrl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sr-Latn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ивање већег броја особина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, при чему је свака од њих детерминисана </a:t>
            </a:r>
            <a:r>
              <a:rPr lang="sr-Latn-CS" altLang="en-U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геном на различитом хромозому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sr-Latn-C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Трихибридно насле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ивање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eaLnBrk="1" hangingPunct="1">
              <a:buFontTx/>
              <a:buNone/>
            </a:pPr>
            <a:endParaRPr lang="sr-Latn-C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P     AABBCC   x   aabbcc</a:t>
            </a:r>
          </a:p>
          <a:p>
            <a:pPr eaLnBrk="1" hangingPunct="1">
              <a:buFontTx/>
              <a:buNone/>
            </a:pPr>
            <a:r>
              <a:rPr lang="en-US" altLang="en-U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Latn-CS" altLang="en-U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F1   AaBbCc  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sr-Latn-CS" altLang="en-U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AaBbCc, AaBbCc, AaBbCc</a:t>
            </a:r>
          </a:p>
          <a:p>
            <a:pPr eaLnBrk="1" hangingPunct="1">
              <a:buFontTx/>
              <a:buNone/>
            </a:pPr>
            <a:r>
              <a:rPr lang="en-U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Latn-C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F2   27</a:t>
            </a:r>
            <a:r>
              <a:rPr lang="en-U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:9:9:9:3:3:3:1</a:t>
            </a:r>
            <a:endParaRPr lang="sr-Latn-CS" altLang="en-US" sz="2400" b="1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n-US" altLang="en-US" sz="240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4263"/>
    </mc:Choice>
    <mc:Fallback>
      <p:transition spd="slow" advTm="64263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altLang="en-US" sz="4400" b="1" smtClean="0">
                <a:latin typeface="Arial" panose="020B0604020202020204" pitchFamily="34" charset="0"/>
                <a:cs typeface="Arial" panose="020B0604020202020204" pitchFamily="34" charset="0"/>
              </a:rPr>
              <a:t>Интеракције ме</a:t>
            </a:r>
            <a:r>
              <a:rPr lang="sr-Cyrl-CS" altLang="en-US" sz="4400" b="1" smtClean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en-US" altLang="en-US" sz="4400" b="1" smtClean="0">
                <a:latin typeface="Arial" panose="020B0604020202020204" pitchFamily="34" charset="0"/>
                <a:cs typeface="Arial" panose="020B0604020202020204" pitchFamily="34" charset="0"/>
              </a:rPr>
              <a:t>у генима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952"/>
    </mc:Choice>
    <mc:Fallback>
      <p:transition spd="slow" advTm="8952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1132</TotalTime>
  <Words>1373</Words>
  <Application>Microsoft Office PowerPoint</Application>
  <PresentationFormat>On-screen Show (4:3)</PresentationFormat>
  <Paragraphs>220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Flow</vt:lpstr>
      <vt:lpstr>Slide 1</vt:lpstr>
      <vt:lpstr>Монохибридно, дихибридно, полихибридно наслеђивање</vt:lpstr>
      <vt:lpstr>Монохибридно наслеђивање</vt:lpstr>
      <vt:lpstr>Дихибридно наслеђивање</vt:lpstr>
      <vt:lpstr>F1   AaBb  x AaBb </vt:lpstr>
      <vt:lpstr>Slide 6</vt:lpstr>
      <vt:lpstr>Повратно укрштање</vt:lpstr>
      <vt:lpstr>Полихибридно наслеђивање</vt:lpstr>
      <vt:lpstr>Slide 9</vt:lpstr>
      <vt:lpstr>Интеракција међу алелним генима-доминантност и рецесивност</vt:lpstr>
      <vt:lpstr>Slide 11</vt:lpstr>
      <vt:lpstr>АД болести показују различиту пенетрабилност и експресивност</vt:lpstr>
      <vt:lpstr>Slide 13</vt:lpstr>
      <vt:lpstr>2. Аутозомно рецесивно наслеђивање (АР)</vt:lpstr>
      <vt:lpstr>3. Наслеђивање везано за полне хромозоме -за X и за Y</vt:lpstr>
      <vt:lpstr>Б) Рецесивно везано за X</vt:lpstr>
      <vt:lpstr>Наслеђивање везано за Y хромозом-холандрично</vt:lpstr>
      <vt:lpstr>4. Наслеђивање под утицајем пола</vt:lpstr>
      <vt:lpstr>Slide 19</vt:lpstr>
      <vt:lpstr>1. Полигенија</vt:lpstr>
      <vt:lpstr>Комплементарност - глувонемост</vt:lpstr>
      <vt:lpstr>Епистаза у ужем смислу представља инхибицију дејства једног гена дејством другог гена.</vt:lpstr>
      <vt:lpstr>Б) Адитивна полигенија</vt:lpstr>
      <vt:lpstr>Наслеђивање боје коже</vt:lpstr>
      <vt:lpstr>Пошто се полигено дејство испољава уз садејство фактора средине – мултифакторијално наслеђивање</vt:lpstr>
      <vt:lpstr>2. Плејотропни гени</vt:lpstr>
      <vt:lpstr>3. Везани гени-корелативно наслеђивање</vt:lpstr>
      <vt:lpstr>Наслеђивање синдрома  NP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Tipovi nasleđivanja</dc:title>
  <dc:creator>Olivera</dc:creator>
  <cp:lastModifiedBy>Korisnik</cp:lastModifiedBy>
  <cp:revision>150</cp:revision>
  <dcterms:created xsi:type="dcterms:W3CDTF">2005-11-09T09:17:16Z</dcterms:created>
  <dcterms:modified xsi:type="dcterms:W3CDTF">2021-08-27T14:12:01Z</dcterms:modified>
</cp:coreProperties>
</file>